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4"/>
  </p:notes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0" r:id="rId23"/>
    <p:sldId id="279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8CD54-A0F3-4620-AE56-CC2B6965E4E5}" type="datetimeFigureOut">
              <a:rPr lang="uk-UA" smtClean="0"/>
              <a:t>20.12.2023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D2D7F2-6B60-42EC-91FA-2DA3309A2C7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585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7C4FF-7626-4272-9E90-F0CB4993D779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1272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7C4FF-7626-4272-9E90-F0CB4993D779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2416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uk-UA" smtClean="0"/>
              <a:t>Зразок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‹№›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‹№›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49817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Зах</a:t>
            </a:r>
            <a:r>
              <a:rPr lang="uk-UA" b="1" dirty="0" smtClean="0"/>
              <a:t>ист ментального здоров</a:t>
            </a:r>
            <a:r>
              <a:rPr lang="en-US" b="1" dirty="0" smtClean="0"/>
              <a:t>’</a:t>
            </a:r>
            <a:r>
              <a:rPr lang="uk-UA" b="1" dirty="0" smtClean="0"/>
              <a:t>я учасників освітнього процесу в умовах війни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 smtClean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  <a:p>
            <a:endParaRPr lang="uk-UA" dirty="0"/>
          </a:p>
          <a:p>
            <a:endParaRPr lang="uk-UA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18" y="2746327"/>
            <a:ext cx="2652090" cy="26520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205" y="3926496"/>
            <a:ext cx="2574274" cy="25742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134" y="2341814"/>
            <a:ext cx="2700905" cy="27009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236" y="3889323"/>
            <a:ext cx="2648621" cy="2648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3890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Вправи на контакт з т</a:t>
            </a:r>
            <a:r>
              <a:rPr lang="uk-UA" dirty="0">
                <a:solidFill>
                  <a:srgbClr val="FF0000"/>
                </a:solidFill>
              </a:rPr>
              <a:t>ілом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160" y="1404516"/>
            <a:ext cx="5065340" cy="5065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073" y="2599928"/>
            <a:ext cx="34575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565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23" y="381000"/>
            <a:ext cx="5943599" cy="594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681" y="2268141"/>
            <a:ext cx="3512717" cy="234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422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991544" y="476673"/>
            <a:ext cx="8280920" cy="5649491"/>
          </a:xfrm>
        </p:spPr>
        <p:txBody>
          <a:bodyPr/>
          <a:lstStyle/>
          <a:p>
            <a:pPr lvl="0"/>
            <a:r>
              <a:rPr lang="uk-UA" sz="2800" dirty="0"/>
              <a:t>Надавіть несильно на очні яблука з двох боків</a:t>
            </a:r>
            <a:r>
              <a:rPr lang="uk-UA" sz="2800" dirty="0"/>
              <a:t>. </a:t>
            </a:r>
          </a:p>
          <a:p>
            <a:pPr lvl="0"/>
            <a:endParaRPr lang="uk-UA" dirty="0"/>
          </a:p>
          <a:p>
            <a:pPr lvl="0"/>
            <a:endParaRPr lang="uk-UA" dirty="0" smtClean="0"/>
          </a:p>
          <a:p>
            <a:pPr lvl="0"/>
            <a:endParaRPr lang="uk-UA" dirty="0" smtClean="0"/>
          </a:p>
          <a:p>
            <a:pPr lvl="0"/>
            <a:r>
              <a:rPr lang="uk-UA" sz="2800" dirty="0"/>
              <a:t>Покладіть </a:t>
            </a:r>
            <a:r>
              <a:rPr lang="uk-UA" sz="2800" dirty="0"/>
              <a:t>руки на живіт, приблизно на 3 пальці нижче сонячного сплетіння  та постукайте по цьому місцю.</a:t>
            </a:r>
            <a:endParaRPr lang="ru-RU" sz="2800" dirty="0"/>
          </a:p>
          <a:p>
            <a:endParaRPr lang="ru-RU" dirty="0"/>
          </a:p>
          <a:p>
            <a:pPr lvl="0"/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429" y="980729"/>
            <a:ext cx="2628900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240" y="4005064"/>
            <a:ext cx="1571080" cy="2356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1202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991544" y="908721"/>
            <a:ext cx="8352928" cy="5217443"/>
          </a:xfrm>
        </p:spPr>
        <p:txBody>
          <a:bodyPr/>
          <a:lstStyle/>
          <a:p>
            <a:pPr lvl="0"/>
            <a:r>
              <a:rPr lang="uk-UA" sz="2400" dirty="0"/>
              <a:t>Якщо є де – ляжте на спину і зробіть велосипедні рухи ногами.</a:t>
            </a:r>
            <a:endParaRPr lang="ru-RU" sz="2400" dirty="0"/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2996953"/>
            <a:ext cx="3847889" cy="2565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3486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2063552" y="1196753"/>
            <a:ext cx="8168348" cy="4929411"/>
          </a:xfrm>
        </p:spPr>
        <p:txBody>
          <a:bodyPr/>
          <a:lstStyle/>
          <a:p>
            <a:pPr lvl="0"/>
            <a:r>
              <a:rPr lang="uk-UA" sz="2400" dirty="0"/>
              <a:t>Сконцентруйтеся на диханні – оду руку складіть як човник і накрийте нею губи, іншу руку покладіть на живіт. Видих – рука йде вниз до грудей, </a:t>
            </a:r>
            <a:r>
              <a:rPr lang="uk-UA" sz="2400" dirty="0" smtClean="0"/>
              <a:t>видих </a:t>
            </a:r>
            <a:r>
              <a:rPr lang="uk-UA" sz="2400" dirty="0"/>
              <a:t>– рука підіймається до рота.</a:t>
            </a:r>
            <a:endParaRPr lang="ru-RU" sz="2400" dirty="0"/>
          </a:p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95" y="3771900"/>
            <a:ext cx="3909583" cy="2606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1285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i="1" dirty="0">
                <a:solidFill>
                  <a:srgbClr val="FF0000"/>
                </a:solidFill>
              </a:rPr>
              <a:t>Подихати в паперовий пакет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9100" y="1231900"/>
            <a:ext cx="9630753" cy="5016499"/>
          </a:xfrm>
        </p:spPr>
        <p:txBody>
          <a:bodyPr>
            <a:normAutofit/>
          </a:bodyPr>
          <a:lstStyle/>
          <a:p>
            <a:r>
              <a:rPr lang="uk-UA" sz="2400" dirty="0"/>
              <a:t>Якщо ви вже знаєте, що можете мати панічну атаку, є сенс носити з собою паперовий пакет. Ви могли бачити, що так роблять під час перегляду американських фільмів. Суть в тому, що під час панічної атаки наш організм перенасичується киснем і дихання в пакет може допомогти знизити концентрацію кисню і вгамувати прояви атаки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4077072"/>
            <a:ext cx="3765490" cy="2512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9896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1919536" y="404665"/>
            <a:ext cx="8424936" cy="5721499"/>
          </a:xfrm>
        </p:spPr>
        <p:txBody>
          <a:bodyPr/>
          <a:lstStyle/>
          <a:p>
            <a:pPr lvl="0"/>
            <a:r>
              <a:rPr lang="uk-UA" dirty="0"/>
              <a:t>Покладіть руки на ребра, відчуйте, як вони при диханні </a:t>
            </a:r>
            <a:r>
              <a:rPr lang="uk-UA" dirty="0" smtClean="0"/>
              <a:t>розширюються</a:t>
            </a:r>
          </a:p>
          <a:p>
            <a:pPr lvl="0"/>
            <a:endParaRPr lang="uk-UA" dirty="0"/>
          </a:p>
          <a:p>
            <a:pPr lvl="0"/>
            <a:endParaRPr lang="ru-RU" dirty="0" smtClean="0"/>
          </a:p>
          <a:p>
            <a:pPr lvl="0"/>
            <a:endParaRPr lang="ru-RU" dirty="0"/>
          </a:p>
          <a:p>
            <a:pPr lvl="0"/>
            <a:endParaRPr lang="ru-RU" dirty="0"/>
          </a:p>
          <a:p>
            <a:pPr lvl="0"/>
            <a:r>
              <a:rPr lang="uk-UA" dirty="0"/>
              <a:t>Розітріть руки, прикладіть до </a:t>
            </a:r>
            <a:r>
              <a:rPr lang="uk-UA" dirty="0" smtClean="0"/>
              <a:t>нирок</a:t>
            </a:r>
            <a:endParaRPr lang="uk-UA" dirty="0"/>
          </a:p>
          <a:p>
            <a:pPr lvl="0"/>
            <a:endParaRPr lang="uk-UA" dirty="0"/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4520407"/>
            <a:ext cx="1321148" cy="198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4797153"/>
            <a:ext cx="26860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128" y="1700808"/>
            <a:ext cx="2688059" cy="191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0606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997" y="1155701"/>
            <a:ext cx="5353522" cy="53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88640"/>
            <a:ext cx="259228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360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554" y="381000"/>
            <a:ext cx="5803899" cy="5803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650" y="381000"/>
            <a:ext cx="3525771" cy="264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756" y="3706175"/>
            <a:ext cx="3464961" cy="2598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8440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61" y="489269"/>
            <a:ext cx="5543480" cy="55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668" y="3378572"/>
            <a:ext cx="4420908" cy="2527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1389" y="311468"/>
            <a:ext cx="3599723" cy="202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329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Страшне сьогодення</a:t>
            </a:r>
            <a:endParaRPr lang="ru-RU" dirty="0"/>
          </a:p>
        </p:txBody>
      </p:sp>
      <p:pic>
        <p:nvPicPr>
          <p:cNvPr id="2052" name="Picture 4" descr="Війна з росією: в Україні вже загинуло 225 дітей (відео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9" y="2492896"/>
            <a:ext cx="3288811" cy="202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580" y="1340769"/>
            <a:ext cx="3189617" cy="1674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4516780"/>
            <a:ext cx="2808312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7603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033" y="396033"/>
            <a:ext cx="5839667" cy="5839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4009" y="2413249"/>
            <a:ext cx="4160789" cy="277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9271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51" y="372651"/>
            <a:ext cx="5977349" cy="597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556" y="2199196"/>
            <a:ext cx="3842792" cy="2568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120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919536" y="1196976"/>
            <a:ext cx="8568952" cy="2016125"/>
          </a:xfrm>
        </p:spPr>
        <p:txBody>
          <a:bodyPr>
            <a:normAutofit/>
          </a:bodyPr>
          <a:lstStyle/>
          <a:p>
            <a:r>
              <a:rPr lang="uk-UA" i="1" dirty="0" smtClean="0"/>
              <a:t>Психологічні методи і техніки для управління емоційним станом</a:t>
            </a:r>
            <a:endParaRPr lang="ru-RU" i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053" y="3212976"/>
            <a:ext cx="2668987" cy="333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4729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Що означає «бути в ресурсі»?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4149080"/>
            <a:ext cx="3199485" cy="213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340768"/>
            <a:ext cx="2995414" cy="234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91276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260648"/>
            <a:ext cx="8496944" cy="1512168"/>
          </a:xfrm>
        </p:spPr>
        <p:txBody>
          <a:bodyPr>
            <a:normAutofit fontScale="90000"/>
          </a:bodyPr>
          <a:lstStyle/>
          <a:p>
            <a:r>
              <a:rPr lang="uk-UA" sz="3100" b="1" dirty="0"/>
              <a:t>Як зробити так, щоб ваші ресурси не випаровувалися: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2600" y="1422400"/>
            <a:ext cx="9567253" cy="4825999"/>
          </a:xfrm>
        </p:spPr>
        <p:txBody>
          <a:bodyPr>
            <a:normAutofit fontScale="25000" lnSpcReduction="20000"/>
          </a:bodyPr>
          <a:lstStyle/>
          <a:p>
            <a:pPr lvl="0"/>
            <a:r>
              <a:rPr lang="uk-UA" sz="6200" dirty="0"/>
              <a:t>Починайте день правильно:  з вечора підготуйте одяг, який збираєтеся вранці  вдягнути.  Продумайте сніданок. Залиште собі додаткові 5-10 хвилин для  того,  щоб зібратися розслаблено і не підганяючи  себе. </a:t>
            </a:r>
            <a:endParaRPr lang="ru-RU" sz="6200" dirty="0"/>
          </a:p>
          <a:p>
            <a:pPr lvl="0"/>
            <a:r>
              <a:rPr lang="uk-UA" sz="6200" dirty="0"/>
              <a:t>Плануйте справи.  Пропишіть потрібні пункти плану на день. Зробивши важливі  справи, ви відчуєте полегшення, вдячність самому  собі за  прикладені старання. </a:t>
            </a:r>
            <a:endParaRPr lang="ru-RU" sz="6200" dirty="0"/>
          </a:p>
          <a:p>
            <a:pPr lvl="0"/>
            <a:r>
              <a:rPr lang="uk-UA" sz="6200" dirty="0"/>
              <a:t>Хваліть себе. Нагадуйте собі про досягнення, акцентуйте увагу на тих аспектах де ви  досягли успіху. </a:t>
            </a:r>
            <a:endParaRPr lang="ru-RU" sz="6200" dirty="0"/>
          </a:p>
          <a:p>
            <a:pPr lvl="0"/>
            <a:r>
              <a:rPr lang="uk-UA" sz="6200" dirty="0"/>
              <a:t>Чергуйте складні завдання з приємними. Говоріть </a:t>
            </a:r>
            <a:r>
              <a:rPr lang="uk-UA" sz="6200" dirty="0" smtClean="0"/>
              <a:t>про </a:t>
            </a:r>
          </a:p>
          <a:p>
            <a:pPr marL="0" indent="0">
              <a:buNone/>
            </a:pPr>
            <a:r>
              <a:rPr lang="uk-UA" sz="6200" dirty="0" smtClean="0"/>
              <a:t>       себе </a:t>
            </a:r>
            <a:r>
              <a:rPr lang="uk-UA" sz="6200" dirty="0"/>
              <a:t>позитивно. </a:t>
            </a:r>
            <a:endParaRPr lang="uk-UA" sz="6200" dirty="0" smtClean="0"/>
          </a:p>
          <a:p>
            <a:pPr marL="0" indent="0">
              <a:buNone/>
            </a:pPr>
            <a:endParaRPr lang="ru-RU" sz="6200" dirty="0"/>
          </a:p>
          <a:p>
            <a:pPr marL="0" indent="0">
              <a:buNone/>
            </a:pPr>
            <a:r>
              <a:rPr lang="uk-UA" sz="8000" i="1" dirty="0">
                <a:solidFill>
                  <a:srgbClr val="C00000"/>
                </a:solidFill>
              </a:rPr>
              <a:t>Якщо ви постійно працюєте на межі своїх можливостей, </a:t>
            </a:r>
            <a:endParaRPr lang="uk-UA" sz="8000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uk-UA" sz="8000" i="1" dirty="0">
                <a:solidFill>
                  <a:srgbClr val="C00000"/>
                </a:solidFill>
              </a:rPr>
              <a:t>то </a:t>
            </a:r>
            <a:r>
              <a:rPr lang="uk-UA" sz="8000" i="1" dirty="0">
                <a:solidFill>
                  <a:srgbClr val="C00000"/>
                </a:solidFill>
              </a:rPr>
              <a:t>не дивно, що ваші сили тануть. Робота на знос не </a:t>
            </a:r>
            <a:r>
              <a:rPr lang="uk-UA" sz="8000" i="1" dirty="0">
                <a:solidFill>
                  <a:srgbClr val="C00000"/>
                </a:solidFill>
              </a:rPr>
              <a:t>сприяє </a:t>
            </a:r>
          </a:p>
          <a:p>
            <a:pPr marL="0" indent="0">
              <a:buNone/>
            </a:pPr>
            <a:r>
              <a:rPr lang="uk-UA" sz="8000" i="1" dirty="0">
                <a:solidFill>
                  <a:srgbClr val="C00000"/>
                </a:solidFill>
              </a:rPr>
              <a:t>утриманню </a:t>
            </a:r>
            <a:r>
              <a:rPr lang="uk-UA" sz="8000" i="1" dirty="0">
                <a:solidFill>
                  <a:srgbClr val="C00000"/>
                </a:solidFill>
              </a:rPr>
              <a:t>ресурсу, а з часом ви починаєте вигоряти. </a:t>
            </a:r>
            <a:endParaRPr lang="uk-UA" sz="8000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uk-UA" sz="8000" i="1" dirty="0">
                <a:solidFill>
                  <a:srgbClr val="C00000"/>
                </a:solidFill>
              </a:rPr>
              <a:t>Тому </a:t>
            </a:r>
            <a:r>
              <a:rPr lang="uk-UA" sz="8000" i="1" dirty="0">
                <a:solidFill>
                  <a:srgbClr val="C00000"/>
                </a:solidFill>
              </a:rPr>
              <a:t>продумуйте свій день так, щоб не було авралу.</a:t>
            </a:r>
            <a:endParaRPr lang="ru-RU" sz="8000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uk-UA" sz="8000" i="1" dirty="0">
                <a:solidFill>
                  <a:srgbClr val="C00000"/>
                </a:solidFill>
              </a:rPr>
              <a:t> </a:t>
            </a:r>
            <a:endParaRPr lang="ru-RU" sz="8000" i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uk-UA" sz="6200" i="1" dirty="0">
                <a:solidFill>
                  <a:srgbClr val="C00000"/>
                </a:solidFill>
              </a:rPr>
              <a:t> </a:t>
            </a:r>
            <a:endParaRPr lang="ru-RU" sz="6200" i="1" dirty="0">
              <a:solidFill>
                <a:srgbClr val="C00000"/>
              </a:solidFill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749" y="3932932"/>
            <a:ext cx="2020265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80287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Техніка «У</a:t>
            </a:r>
            <a:r>
              <a:rPr lang="uk-UA" dirty="0" smtClean="0"/>
              <a:t>свідомлене споживання напою»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930" y="1676401"/>
            <a:ext cx="724154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0017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Ресурсна вправа «Безпечне місце»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5857" y="1545332"/>
            <a:ext cx="3330001" cy="249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1" y="3501566"/>
            <a:ext cx="3595138" cy="2564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0612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Кульбаба 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1" y="1628800"/>
            <a:ext cx="3614553" cy="2174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7" y="2564904"/>
            <a:ext cx="314416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544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1" y="274638"/>
            <a:ext cx="7083425" cy="1143000"/>
          </a:xfrm>
        </p:spPr>
        <p:txBody>
          <a:bodyPr>
            <a:normAutofit fontScale="90000"/>
          </a:bodyPr>
          <a:lstStyle/>
          <a:p>
            <a:r>
              <a:rPr lang="uk-UA" dirty="0"/>
              <a:t>Релаксація за </a:t>
            </a:r>
            <a:r>
              <a:rPr lang="uk-UA" dirty="0" err="1" smtClean="0"/>
              <a:t>Джейкобсоном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1200" y="1883286"/>
            <a:ext cx="9777288" cy="4786073"/>
          </a:xfrm>
        </p:spPr>
        <p:txBody>
          <a:bodyPr/>
          <a:lstStyle/>
          <a:p>
            <a:pPr marL="0" indent="0">
              <a:buNone/>
            </a:pPr>
            <a:r>
              <a:rPr lang="uk-UA" b="1" dirty="0" smtClean="0">
                <a:solidFill>
                  <a:srgbClr val="00B0F0"/>
                </a:solidFill>
              </a:rPr>
              <a:t>                                  </a:t>
            </a:r>
            <a:r>
              <a:rPr lang="uk-UA" b="1" dirty="0" smtClean="0">
                <a:solidFill>
                  <a:srgbClr val="002060"/>
                </a:solidFill>
              </a:rPr>
              <a:t>Ефекти </a:t>
            </a:r>
          </a:p>
          <a:p>
            <a:pPr marL="0" indent="0">
              <a:buNone/>
            </a:pPr>
            <a:r>
              <a:rPr lang="uk-UA" sz="2400" b="1" dirty="0">
                <a:solidFill>
                  <a:srgbClr val="FF0000"/>
                </a:solidFill>
              </a:rPr>
              <a:t>Фізіологічні   </a:t>
            </a:r>
            <a:r>
              <a:rPr lang="uk-UA" sz="2400" dirty="0"/>
              <a:t>                                                                </a:t>
            </a:r>
            <a:r>
              <a:rPr lang="uk-UA" sz="2400" b="1" dirty="0">
                <a:solidFill>
                  <a:srgbClr val="00B0F0"/>
                </a:solidFill>
              </a:rPr>
              <a:t>Психологічні</a:t>
            </a:r>
          </a:p>
          <a:p>
            <a:r>
              <a:rPr lang="uk-UA" dirty="0"/>
              <a:t>Розслаблення мускулатури,                                    Підвищує самооцінку.</a:t>
            </a:r>
          </a:p>
          <a:p>
            <a:pPr marL="0" indent="0">
              <a:buNone/>
            </a:pPr>
            <a:r>
              <a:rPr lang="uk-UA" dirty="0"/>
              <a:t>       </a:t>
            </a:r>
            <a:r>
              <a:rPr lang="uk-UA" b="1" dirty="0"/>
              <a:t>травної і серцево-судинної                                    Проходять безсоння, </a:t>
            </a:r>
          </a:p>
          <a:p>
            <a:pPr marL="0" indent="0">
              <a:buNone/>
            </a:pPr>
            <a:r>
              <a:rPr lang="uk-UA" b="1" dirty="0"/>
              <a:t> </a:t>
            </a:r>
            <a:r>
              <a:rPr lang="uk-UA" b="1" dirty="0"/>
              <a:t>      системи.                                                                       депресія, тривожність.</a:t>
            </a:r>
          </a:p>
          <a:p>
            <a:r>
              <a:rPr lang="uk-UA" b="1" dirty="0"/>
              <a:t>Допомагає при мігренях та                                    Лікується табакокуріння,</a:t>
            </a:r>
          </a:p>
          <a:p>
            <a:pPr marL="0" indent="0">
              <a:buNone/>
            </a:pPr>
            <a:r>
              <a:rPr lang="uk-UA" b="1" dirty="0"/>
              <a:t> </a:t>
            </a:r>
            <a:r>
              <a:rPr lang="uk-UA" b="1" dirty="0"/>
              <a:t>     болях  в спині                                                              алкоголізм, наркоманія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13" y="54487"/>
            <a:ext cx="16033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1" y="5013177"/>
            <a:ext cx="317023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Выгнутая влево стрелка 5"/>
          <p:cNvSpPr/>
          <p:nvPr/>
        </p:nvSpPr>
        <p:spPr>
          <a:xfrm>
            <a:off x="6456040" y="1628800"/>
            <a:ext cx="731520" cy="121615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Выгнутая вправо стрелка 7"/>
          <p:cNvSpPr/>
          <p:nvPr/>
        </p:nvSpPr>
        <p:spPr>
          <a:xfrm>
            <a:off x="4430261" y="1628800"/>
            <a:ext cx="731520" cy="121615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724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Квітка-свічка</a:t>
            </a:r>
            <a:endParaRPr lang="ru-RU" dirty="0"/>
          </a:p>
        </p:txBody>
      </p:sp>
      <p:pic>
        <p:nvPicPr>
          <p:cNvPr id="717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202" y="1412776"/>
            <a:ext cx="3789895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3501008"/>
            <a:ext cx="3619103" cy="2710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3911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Барометр </a:t>
            </a:r>
            <a:r>
              <a:rPr lang="ru-RU" dirty="0" smtClean="0"/>
              <a:t>емоцій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1772817"/>
            <a:ext cx="8365175" cy="4378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6062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Техніка «Пір</a:t>
            </a:r>
            <a:r>
              <a:rPr lang="en-US" dirty="0" smtClean="0"/>
              <a:t>’</a:t>
            </a:r>
            <a:r>
              <a:rPr lang="uk-UA" dirty="0" smtClean="0"/>
              <a:t>їна/статуя»</a:t>
            </a:r>
            <a:endParaRPr lang="ru-RU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5" y="1556792"/>
            <a:ext cx="3208277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3068960"/>
            <a:ext cx="302433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8290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Техніка «Тепінг (простукування)»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376" y="1455068"/>
            <a:ext cx="2650604" cy="2650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1455068"/>
            <a:ext cx="2322984" cy="174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734" y="3048852"/>
            <a:ext cx="3022310" cy="1714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683" y="4762998"/>
            <a:ext cx="3041474" cy="1710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0921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Обійми метелика</a:t>
            </a:r>
            <a:br>
              <a:rPr lang="uk-UA" dirty="0" smtClean="0"/>
            </a:b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2019803"/>
            <a:ext cx="4587628" cy="275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657" y="1726248"/>
            <a:ext cx="2668323" cy="400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8518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Техніка «Лимон», «Ледачий кіт»</a:t>
            </a:r>
            <a:endParaRPr lang="ru-RU" dirty="0"/>
          </a:p>
        </p:txBody>
      </p:sp>
      <p:pic>
        <p:nvPicPr>
          <p:cNvPr id="8194" name="Picture 2" descr="Нет описания фото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61" y="1152983"/>
            <a:ext cx="3913628" cy="551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472" y="1152983"/>
            <a:ext cx="2636692" cy="2636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281" y="4222448"/>
            <a:ext cx="3490367" cy="232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2749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Техніка «Уяви улюблену тварину»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992" y="1628800"/>
            <a:ext cx="4014192" cy="2247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2780929"/>
            <a:ext cx="3583285" cy="358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00691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Метод екрану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62931"/>
            <a:ext cx="5334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93132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Практика «Подорож до лісу»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612" y="1853248"/>
            <a:ext cx="5367112" cy="4244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4560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16" y="190500"/>
            <a:ext cx="10177488" cy="626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09346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33" y="469900"/>
            <a:ext cx="10274005" cy="577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4427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1" y="533400"/>
            <a:ext cx="10317611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05020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Що таке ментальне здоров</a:t>
            </a:r>
            <a:r>
              <a:rPr lang="en-US" dirty="0" smtClean="0">
                <a:solidFill>
                  <a:srgbClr val="FF0000"/>
                </a:solidFill>
              </a:rPr>
              <a:t>’</a:t>
            </a:r>
            <a:r>
              <a:rPr lang="uk-UA" dirty="0" smtClean="0">
                <a:solidFill>
                  <a:srgbClr val="FF0000"/>
                </a:solidFill>
              </a:rPr>
              <a:t>я?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Термін «</a:t>
            </a:r>
            <a:r>
              <a:rPr lang="sq-AL" sz="2400" dirty="0" smtClean="0"/>
              <a:t>mental health</a:t>
            </a:r>
            <a:r>
              <a:rPr lang="uk-UA" sz="2400" dirty="0" smtClean="0"/>
              <a:t>»</a:t>
            </a:r>
            <a:r>
              <a:rPr lang="sq-AL" sz="2400" dirty="0" smtClean="0"/>
              <a:t> </a:t>
            </a:r>
            <a:r>
              <a:rPr lang="ru-RU" sz="2400" dirty="0"/>
              <a:t>часто перекладають як психічне </a:t>
            </a:r>
            <a:r>
              <a:rPr lang="ru-RU" sz="2400" dirty="0" smtClean="0"/>
              <a:t>здоров</a:t>
            </a:r>
            <a:r>
              <a:rPr lang="en-US" sz="2400" dirty="0" smtClean="0"/>
              <a:t>’</a:t>
            </a:r>
            <a:r>
              <a:rPr lang="ru-RU" sz="2400" dirty="0" smtClean="0"/>
              <a:t>я</a:t>
            </a:r>
            <a:r>
              <a:rPr lang="ru-RU" sz="2400" dirty="0"/>
              <a:t>, хоча він має дещо ширше значення і включає як емоційне та </a:t>
            </a:r>
            <a:r>
              <a:rPr lang="ru-RU" sz="2400" dirty="0" smtClean="0"/>
              <a:t>духовне, так </a:t>
            </a:r>
            <a:r>
              <a:rPr lang="ru-RU" sz="2400" dirty="0"/>
              <a:t>і </a:t>
            </a:r>
            <a:r>
              <a:rPr lang="uk-UA" sz="2400" dirty="0" smtClean="0"/>
              <a:t>соціальне</a:t>
            </a:r>
            <a:r>
              <a:rPr lang="ru-RU" sz="2400" dirty="0" smtClean="0"/>
              <a:t> благополуччя</a:t>
            </a: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3" y="3717033"/>
            <a:ext cx="2979167" cy="297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8932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6673" y="952500"/>
            <a:ext cx="3035299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52" y="3335413"/>
            <a:ext cx="3245048" cy="324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240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solidFill>
                  <a:srgbClr val="FF0000"/>
                </a:solidFill>
              </a:rPr>
              <a:t>Картинки й цитати про каву для істинних кавоманів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1" y="2118049"/>
            <a:ext cx="3361478" cy="3361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4460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У природи прості закони…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uk-UA" sz="2200" dirty="0">
                <a:solidFill>
                  <a:srgbClr val="FFFF00"/>
                </a:solidFill>
                <a:latin typeface="Calibri" panose="020F0502020204030204" pitchFamily="34" charset="0"/>
              </a:rPr>
              <a:t>Вірте в природу - це єдина вища сила, яка існує на цій планеті</a:t>
            </a:r>
            <a:r>
              <a:rPr lang="uk-UA" sz="22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...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sz="22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Хочете </a:t>
            </a:r>
            <a:r>
              <a:rPr lang="uk-UA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магії - опустіть зернятко в землю</a:t>
            </a:r>
            <a:r>
              <a:rPr lang="uk-UA" sz="2200" dirty="0" smtClean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</a:rPr>
              <a:t>...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sz="2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Хочете </a:t>
            </a:r>
            <a:r>
              <a:rPr lang="uk-UA" sz="2200" dirty="0">
                <a:solidFill>
                  <a:schemeClr val="bg1"/>
                </a:solidFill>
                <a:latin typeface="Calibri" panose="020F0502020204030204" pitchFamily="34" charset="0"/>
              </a:rPr>
              <a:t>справжньої краси - погляньте, якими декораціями оточує нас природа кожного сезону</a:t>
            </a:r>
            <a:r>
              <a:rPr lang="uk-UA" sz="2200" dirty="0" smtClean="0">
                <a:solidFill>
                  <a:schemeClr val="bg1"/>
                </a:solidFill>
                <a:latin typeface="Calibri" panose="020F0502020204030204" pitchFamily="34" charset="0"/>
              </a:rPr>
              <a:t>...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uk-UA" sz="2200" dirty="0" smtClean="0">
                <a:latin typeface="Calibri" panose="020F0502020204030204" pitchFamily="34" charset="0"/>
              </a:rPr>
              <a:t>Хочете </a:t>
            </a:r>
            <a:r>
              <a:rPr lang="uk-UA" sz="2200" dirty="0">
                <a:latin typeface="Calibri" panose="020F0502020204030204" pitchFamily="34" charset="0"/>
              </a:rPr>
              <a:t>сили - отримаєте її, довірившись </a:t>
            </a:r>
            <a:endParaRPr lang="uk-UA" sz="22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uk-UA" sz="2200" dirty="0" smtClean="0">
                <a:latin typeface="Calibri" panose="020F0502020204030204" pitchFamily="34" charset="0"/>
              </a:rPr>
              <a:t>     їй</a:t>
            </a:r>
            <a:r>
              <a:rPr lang="uk-UA" sz="2200" dirty="0">
                <a:latin typeface="Calibri" panose="020F0502020204030204" pitchFamily="34" charset="0"/>
              </a:rPr>
              <a:t>, й полюбивши власне тіло таким, </a:t>
            </a:r>
            <a:endParaRPr lang="uk-UA" sz="2200" dirty="0" smtClean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uk-UA" sz="2200" dirty="0" smtClean="0">
                <a:latin typeface="Calibri" panose="020F0502020204030204" pitchFamily="34" charset="0"/>
              </a:rPr>
              <a:t>     яким  </a:t>
            </a:r>
            <a:r>
              <a:rPr lang="uk-UA" sz="2200" dirty="0">
                <a:latin typeface="Calibri" panose="020F0502020204030204" pitchFamily="34" charset="0"/>
              </a:rPr>
              <a:t>його створила природа</a:t>
            </a:r>
            <a:r>
              <a:rPr lang="uk-UA" sz="2200" dirty="0" smtClean="0">
                <a:latin typeface="Calibri" panose="020F0502020204030204" pitchFamily="34" charset="0"/>
              </a:rPr>
              <a:t>...</a:t>
            </a:r>
            <a:endParaRPr lang="uk-UA" sz="2200" dirty="0" smtClean="0">
              <a:solidFill>
                <a:schemeClr val="accent6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uk-UA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І </a:t>
            </a:r>
            <a:r>
              <a:rPr lang="uk-UA" sz="2200" dirty="0">
                <a:solidFill>
                  <a:srgbClr val="002060"/>
                </a:solidFill>
                <a:latin typeface="Calibri" panose="020F0502020204030204" pitchFamily="34" charset="0"/>
              </a:rPr>
              <a:t>нещасними ми стаємо лише тоді, </a:t>
            </a:r>
            <a:endParaRPr lang="uk-UA" sz="22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uk-UA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    коли постійно </a:t>
            </a:r>
            <a:r>
              <a:rPr lang="uk-UA" sz="2200" dirty="0">
                <a:solidFill>
                  <a:srgbClr val="002060"/>
                </a:solidFill>
                <a:latin typeface="Calibri" panose="020F0502020204030204" pitchFamily="34" charset="0"/>
              </a:rPr>
              <a:t>намагаємося </a:t>
            </a:r>
            <a:r>
              <a:rPr lang="uk-UA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ускладнити</a:t>
            </a:r>
          </a:p>
          <a:p>
            <a:pPr marL="0" indent="0">
              <a:buNone/>
            </a:pPr>
            <a:r>
              <a:rPr lang="uk-UA" sz="2200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uk-UA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     </a:t>
            </a:r>
            <a:r>
              <a:rPr lang="uk-UA" sz="2200" dirty="0">
                <a:solidFill>
                  <a:srgbClr val="002060"/>
                </a:solidFill>
                <a:latin typeface="Calibri" panose="020F0502020204030204" pitchFamily="34" charset="0"/>
              </a:rPr>
              <a:t>їх</a:t>
            </a:r>
            <a:r>
              <a:rPr lang="uk-UA" sz="22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...</a:t>
            </a:r>
          </a:p>
          <a:p>
            <a:pPr marL="0" indent="0">
              <a:buNone/>
            </a:pPr>
            <a:r>
              <a:rPr lang="uk-UA" sz="4100" b="1" i="1" dirty="0">
                <a:solidFill>
                  <a:srgbClr val="C00000"/>
                </a:solidFill>
                <a:latin typeface="Calibri" panose="020F0502020204030204" pitchFamily="34" charset="0"/>
              </a:rPr>
              <a:t>Дозвольте </a:t>
            </a:r>
            <a:r>
              <a:rPr lang="uk-UA" sz="4100" b="1" i="1" dirty="0">
                <a:solidFill>
                  <a:srgbClr val="C00000"/>
                </a:solidFill>
                <a:latin typeface="Calibri" panose="020F0502020204030204" pitchFamily="34" charset="0"/>
              </a:rPr>
              <a:t>собі бути щасливими</a:t>
            </a:r>
            <a:r>
              <a:rPr lang="uk-UA" sz="4100" b="1" i="1" dirty="0">
                <a:solidFill>
                  <a:srgbClr val="C00000"/>
                </a:solidFill>
                <a:latin typeface="Calibri" panose="020F0502020204030204" pitchFamily="34" charset="0"/>
              </a:rPr>
              <a:t>...</a:t>
            </a:r>
            <a:endParaRPr lang="uk-UA" sz="4100" b="1" i="1" dirty="0">
              <a:solidFill>
                <a:srgbClr val="C00000"/>
              </a:solidFill>
              <a:latin typeface="Calibri" panose="020F0502020204030204" pitchFamily="34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141" y="3191852"/>
            <a:ext cx="2225051" cy="3256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55853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" y="298748"/>
            <a:ext cx="922020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26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400" y="114300"/>
            <a:ext cx="10248900" cy="1016000"/>
          </a:xfrm>
        </p:spPr>
        <p:txBody>
          <a:bodyPr>
            <a:noAutofit/>
          </a:bodyPr>
          <a:lstStyle/>
          <a:p>
            <a:r>
              <a:rPr lang="uk-UA" sz="2800" b="1" dirty="0"/>
              <a:t>Які можуть бути ознаки проблем з психічним здоров’ям?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041400"/>
            <a:ext cx="9440253" cy="5206999"/>
          </a:xfrm>
        </p:spPr>
        <p:txBody>
          <a:bodyPr>
            <a:noAutofit/>
          </a:bodyPr>
          <a:lstStyle/>
          <a:p>
            <a:pPr lvl="0"/>
            <a:r>
              <a:rPr lang="uk-UA" sz="1600" dirty="0"/>
              <a:t>порушення </a:t>
            </a:r>
            <a:r>
              <a:rPr lang="uk-UA" sz="1600" dirty="0"/>
              <a:t>сну: тривалий сон протягом доби або навпаки неможливість заснути; </a:t>
            </a:r>
            <a:endParaRPr lang="ru-RU" sz="1600" dirty="0"/>
          </a:p>
          <a:p>
            <a:pPr lvl="0"/>
            <a:r>
              <a:rPr lang="uk-UA" sz="1600" dirty="0"/>
              <a:t>порушення харчування: надмірне вживання їжі або відсутність бажання їсти; </a:t>
            </a:r>
            <a:endParaRPr lang="ru-RU" sz="1600" dirty="0"/>
          </a:p>
          <a:p>
            <a:pPr lvl="0"/>
            <a:r>
              <a:rPr lang="uk-UA" sz="1600" dirty="0"/>
              <a:t>уникнення спілкування з близькими; </a:t>
            </a:r>
            <a:endParaRPr lang="ru-RU" sz="1600" dirty="0"/>
          </a:p>
          <a:p>
            <a:pPr lvl="0"/>
            <a:r>
              <a:rPr lang="uk-UA" sz="1600" dirty="0"/>
              <a:t>повторювані прояви агресії у спілкуванні з рідними та друзями; </a:t>
            </a:r>
            <a:endParaRPr lang="ru-RU" sz="1600" dirty="0"/>
          </a:p>
          <a:p>
            <a:pPr lvl="0"/>
            <a:r>
              <a:rPr lang="uk-UA" sz="1600" dirty="0"/>
              <a:t>низький рівень енергії або її відсутність, відмова від звичних активностей; </a:t>
            </a:r>
            <a:endParaRPr lang="ru-RU" sz="1600" dirty="0"/>
          </a:p>
          <a:p>
            <a:pPr lvl="0"/>
            <a:r>
              <a:rPr lang="uk-UA" sz="1600" dirty="0"/>
              <a:t>відчуття апатії і неважливості всього; </a:t>
            </a:r>
            <a:endParaRPr lang="ru-RU" sz="1600" dirty="0"/>
          </a:p>
          <a:p>
            <a:pPr lvl="0"/>
            <a:r>
              <a:rPr lang="uk-UA" sz="1600" dirty="0"/>
              <a:t>безпричинні больові відчуття в тілі; </a:t>
            </a:r>
            <a:endParaRPr lang="ru-RU" sz="1600" dirty="0"/>
          </a:p>
          <a:p>
            <a:pPr lvl="0"/>
            <a:r>
              <a:rPr lang="uk-UA" sz="1600" dirty="0"/>
              <a:t>відчуття безпорадності чи безнадії; </a:t>
            </a:r>
            <a:endParaRPr lang="ru-RU" sz="1600" dirty="0"/>
          </a:p>
          <a:p>
            <a:pPr lvl="0"/>
            <a:r>
              <a:rPr lang="uk-UA" sz="1600" dirty="0"/>
              <a:t>понаднормове куріння, вживання алкоголю чи наркотиків; </a:t>
            </a:r>
            <a:endParaRPr lang="ru-RU" sz="1600" dirty="0"/>
          </a:p>
          <a:p>
            <a:pPr lvl="0"/>
            <a:r>
              <a:rPr lang="uk-UA" sz="1600" dirty="0"/>
              <a:t>відчуття незвичної розгубленості, забудькуватості, розлюченості, смутку, занепокоєння чи страху;  </a:t>
            </a:r>
            <a:endParaRPr lang="ru-RU" sz="1600" dirty="0"/>
          </a:p>
          <a:p>
            <a:pPr lvl="0"/>
            <a:r>
              <a:rPr lang="uk-UA" sz="1600" dirty="0"/>
              <a:t>сильні перепади настрою; </a:t>
            </a:r>
            <a:endParaRPr lang="ru-RU" sz="1600" dirty="0"/>
          </a:p>
          <a:p>
            <a:pPr lvl="0"/>
            <a:r>
              <a:rPr lang="uk-UA" sz="1600" dirty="0"/>
              <a:t>нав’язливі негативні думки про те, щоб заподіяти шкоду собі чи іншим; </a:t>
            </a:r>
            <a:endParaRPr lang="ru-RU" sz="1600" dirty="0"/>
          </a:p>
          <a:p>
            <a:pPr lvl="0"/>
            <a:r>
              <a:rPr lang="uk-UA" sz="1600" dirty="0"/>
              <a:t>віра в речі, що не відповідають дійсності; </a:t>
            </a:r>
            <a:endParaRPr lang="ru-RU" sz="1600" dirty="0"/>
          </a:p>
          <a:p>
            <a:pPr lvl="0"/>
            <a:r>
              <a:rPr lang="uk-UA" sz="1600" dirty="0"/>
              <a:t>неможливість виконувати щоденні завдання, такі як піклування про своїх дітей, робота чи навчання</a:t>
            </a:r>
            <a:r>
              <a:rPr lang="uk-UA" sz="1600" dirty="0"/>
              <a:t>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935596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/>
              <a:t>Чому не варто ігнорувати ознаки проблем?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i="1" dirty="0" smtClean="0">
                <a:solidFill>
                  <a:srgbClr val="C00000"/>
                </a:solidFill>
              </a:rPr>
              <a:t>Якщо </a:t>
            </a:r>
            <a:r>
              <a:rPr lang="uk-UA" i="1" dirty="0">
                <a:solidFill>
                  <a:srgbClr val="C00000"/>
                </a:solidFill>
              </a:rPr>
              <a:t>проблеми із психічним самопочуттям </a:t>
            </a:r>
            <a:r>
              <a:rPr lang="uk-UA" i="1" dirty="0" smtClean="0">
                <a:solidFill>
                  <a:srgbClr val="C00000"/>
                </a:solidFill>
              </a:rPr>
              <a:t>помітити </a:t>
            </a:r>
            <a:r>
              <a:rPr lang="uk-UA" i="1" dirty="0">
                <a:solidFill>
                  <a:srgbClr val="C00000"/>
                </a:solidFill>
              </a:rPr>
              <a:t>на ранньому етапі:</a:t>
            </a:r>
            <a:endParaRPr lang="ru-RU" dirty="0">
              <a:solidFill>
                <a:srgbClr val="C00000"/>
              </a:solidFill>
            </a:endParaRPr>
          </a:p>
          <a:p>
            <a:pPr lvl="0"/>
            <a:r>
              <a:rPr lang="uk-UA" dirty="0"/>
              <a:t>з ними легше впоратись; </a:t>
            </a:r>
            <a:endParaRPr lang="ru-RU" dirty="0"/>
          </a:p>
          <a:p>
            <a:pPr lvl="0"/>
            <a:r>
              <a:rPr lang="uk-UA" dirty="0"/>
              <a:t>можна швидше знову повноцінно отримувати задоволення від життя; </a:t>
            </a:r>
            <a:endParaRPr lang="ru-RU" dirty="0"/>
          </a:p>
          <a:p>
            <a:pPr lvl="0"/>
            <a:r>
              <a:rPr lang="uk-UA" dirty="0"/>
              <a:t>є більша ймовірність, що повсякденне життя і стосунки з близькими не будуть порушені.</a:t>
            </a:r>
            <a:endParaRPr lang="ru-RU" dirty="0"/>
          </a:p>
          <a:p>
            <a:pPr marL="0" indent="0">
              <a:buNone/>
            </a:pPr>
            <a:r>
              <a:rPr lang="uk-UA" dirty="0"/>
              <a:t> </a:t>
            </a:r>
            <a:endParaRPr lang="ru-RU" dirty="0"/>
          </a:p>
          <a:p>
            <a:pPr marL="0" indent="0">
              <a:buNone/>
            </a:pPr>
            <a:r>
              <a:rPr lang="uk-UA" b="1" i="1" dirty="0">
                <a:solidFill>
                  <a:srgbClr val="FF0000"/>
                </a:solidFill>
              </a:rPr>
              <a:t>Важливо розуміти</a:t>
            </a:r>
            <a:r>
              <a:rPr lang="uk-UA" i="1" dirty="0">
                <a:solidFill>
                  <a:srgbClr val="FF0000"/>
                </a:solidFill>
              </a:rPr>
              <a:t>: </a:t>
            </a:r>
            <a:r>
              <a:rPr lang="uk-UA" b="1" i="1" dirty="0">
                <a:solidFill>
                  <a:srgbClr val="FF0000"/>
                </a:solidFill>
              </a:rPr>
              <a:t>ваші почуття однозначно варті уваги – подбайте про себе і зверніться по допомогу!</a:t>
            </a:r>
            <a:endParaRPr lang="ru-RU" i="1" dirty="0">
              <a:solidFill>
                <a:srgbClr val="FF0000"/>
              </a:solidFill>
            </a:endParaRPr>
          </a:p>
          <a:p>
            <a:endParaRPr lang="ru-RU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870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3552" y="260648"/>
            <a:ext cx="8280920" cy="936104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Пан</a:t>
            </a:r>
            <a:r>
              <a:rPr lang="uk-UA" dirty="0" smtClean="0">
                <a:solidFill>
                  <a:srgbClr val="FF0000"/>
                </a:solidFill>
              </a:rPr>
              <a:t>ічні атаки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75520" y="1268760"/>
            <a:ext cx="8640960" cy="540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b="1" i="1" dirty="0">
                <a:solidFill>
                  <a:srgbClr val="FF0000"/>
                </a:solidFill>
              </a:rPr>
              <a:t>Панічна атака – це раптовий напад неконтрольованого страху, який супроводжується погіршенням самопочуття</a:t>
            </a:r>
            <a:r>
              <a:rPr lang="uk-UA" sz="2400" b="1" i="1" dirty="0" smtClean="0">
                <a:solidFill>
                  <a:srgbClr val="FF0000"/>
                </a:solidFill>
              </a:rPr>
              <a:t>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7" y="2908802"/>
            <a:ext cx="5011971" cy="3733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0079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22817" y="1165617"/>
            <a:ext cx="8219256" cy="485740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  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1761320" y="1340768"/>
            <a:ext cx="2948780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Симптоми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5507324" y="1493690"/>
            <a:ext cx="4752528" cy="10081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dirty="0"/>
              <a:t>Дії </a:t>
            </a:r>
            <a:r>
              <a:rPr lang="uk-UA" sz="3200" b="1" dirty="0"/>
              <a:t>  </a:t>
            </a:r>
            <a:r>
              <a:rPr lang="uk-UA" dirty="0"/>
              <a:t> </a:t>
            </a:r>
            <a:endParaRPr lang="ru-RU" dirty="0"/>
          </a:p>
        </p:txBody>
      </p:sp>
      <p:sp>
        <p:nvSpPr>
          <p:cNvPr id="8" name="Блок-схема: процесс 7"/>
          <p:cNvSpPr/>
          <p:nvPr/>
        </p:nvSpPr>
        <p:spPr>
          <a:xfrm>
            <a:off x="2869230" y="229512"/>
            <a:ext cx="6336704" cy="93610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dirty="0"/>
              <a:t>Панічна  атака</a:t>
            </a:r>
            <a:endParaRPr lang="ru-RU" sz="4000" dirty="0"/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1761320" y="2871031"/>
            <a:ext cx="2678496" cy="3816424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>
                <a:solidFill>
                  <a:schemeClr val="bg1"/>
                </a:solidFill>
              </a:rPr>
              <a:t> різка </a:t>
            </a:r>
            <a:r>
              <a:rPr lang="uk-UA" dirty="0">
                <a:solidFill>
                  <a:schemeClr val="bg1"/>
                </a:solidFill>
              </a:rPr>
              <a:t>нестача повітря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>
                <a:solidFill>
                  <a:schemeClr val="bg1"/>
                </a:solidFill>
              </a:rPr>
              <a:t>прискорене </a:t>
            </a:r>
            <a:r>
              <a:rPr lang="uk-UA" dirty="0">
                <a:solidFill>
                  <a:schemeClr val="bg1"/>
                </a:solidFill>
              </a:rPr>
              <a:t>дихання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>
                <a:solidFill>
                  <a:schemeClr val="bg1"/>
                </a:solidFill>
              </a:rPr>
              <a:t>пітливість </a:t>
            </a:r>
            <a:r>
              <a:rPr lang="uk-UA" dirty="0">
                <a:solidFill>
                  <a:schemeClr val="bg1"/>
                </a:solidFill>
              </a:rPr>
              <a:t>і озноб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>
                <a:solidFill>
                  <a:schemeClr val="bg1"/>
                </a:solidFill>
              </a:rPr>
              <a:t>тремтіння </a:t>
            </a:r>
            <a:r>
              <a:rPr lang="uk-UA" dirty="0">
                <a:solidFill>
                  <a:schemeClr val="bg1"/>
                </a:solidFill>
              </a:rPr>
              <a:t>в усьому тілі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>
                <a:solidFill>
                  <a:schemeClr val="bg1"/>
                </a:solidFill>
              </a:rPr>
              <a:t>запаморочення</a:t>
            </a:r>
            <a:endParaRPr lang="uk-UA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>
                <a:solidFill>
                  <a:schemeClr val="bg1"/>
                </a:solidFill>
              </a:rPr>
              <a:t>біль </a:t>
            </a:r>
            <a:r>
              <a:rPr lang="uk-UA" dirty="0">
                <a:solidFill>
                  <a:schemeClr val="bg1"/>
                </a:solidFill>
              </a:rPr>
              <a:t>у грудях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>
                <a:solidFill>
                  <a:schemeClr val="bg1"/>
                </a:solidFill>
              </a:rPr>
              <a:t>підвищення </a:t>
            </a:r>
            <a:r>
              <a:rPr lang="uk-UA" dirty="0">
                <a:solidFill>
                  <a:schemeClr val="bg1"/>
                </a:solidFill>
              </a:rPr>
              <a:t>чи </a:t>
            </a:r>
            <a:r>
              <a:rPr lang="uk-UA" dirty="0">
                <a:solidFill>
                  <a:schemeClr val="bg1"/>
                </a:solidFill>
              </a:rPr>
              <a:t> зниження  кров’яного </a:t>
            </a:r>
            <a:r>
              <a:rPr lang="uk-UA" dirty="0">
                <a:solidFill>
                  <a:schemeClr val="bg1"/>
                </a:solidFill>
              </a:rPr>
              <a:t>тиску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dirty="0">
                <a:solidFill>
                  <a:schemeClr val="bg1"/>
                </a:solidFill>
              </a:rPr>
              <a:t>нудота</a:t>
            </a:r>
            <a:endParaRPr lang="uk-UA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 flipH="1">
            <a:off x="4906264" y="2893414"/>
            <a:ext cx="5562364" cy="381642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87888" y="3212977"/>
            <a:ext cx="496855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>
                <a:solidFill>
                  <a:schemeClr val="bg1"/>
                </a:solidFill>
              </a:rPr>
              <a:t>повільно дихати або виконати  дихальну </a:t>
            </a:r>
            <a:r>
              <a:rPr lang="uk-UA" sz="2000" dirty="0">
                <a:solidFill>
                  <a:schemeClr val="bg1"/>
                </a:solidFill>
              </a:rPr>
              <a:t>гімнастику;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>
                <a:solidFill>
                  <a:schemeClr val="bg1"/>
                </a:solidFill>
              </a:rPr>
              <a:t>переключити </a:t>
            </a:r>
            <a:r>
              <a:rPr lang="uk-UA" sz="2000" dirty="0">
                <a:solidFill>
                  <a:schemeClr val="bg1"/>
                </a:solidFill>
              </a:rPr>
              <a:t>увагу: прочитати подумки вірш, наспівати знайомий мотив</a:t>
            </a:r>
            <a:r>
              <a:rPr lang="uk-UA" sz="2000" dirty="0">
                <a:solidFill>
                  <a:schemeClr val="bg1"/>
                </a:solidFill>
              </a:rPr>
              <a:t>;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>
                <a:solidFill>
                  <a:schemeClr val="bg1"/>
                </a:solidFill>
              </a:rPr>
              <a:t>включитися </a:t>
            </a:r>
            <a:r>
              <a:rPr lang="uk-UA" sz="2000" dirty="0">
                <a:solidFill>
                  <a:schemeClr val="bg1"/>
                </a:solidFill>
              </a:rPr>
              <a:t>в реальність: спостерігати і аналізувати те, що відбувається навколо</a:t>
            </a:r>
            <a:r>
              <a:rPr lang="uk-UA" sz="2000" dirty="0">
                <a:solidFill>
                  <a:schemeClr val="bg1"/>
                </a:solidFill>
              </a:rPr>
              <a:t>;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uk-UA" sz="2000" dirty="0">
                <a:solidFill>
                  <a:schemeClr val="bg1"/>
                </a:solidFill>
              </a:rPr>
              <a:t>налагодити </a:t>
            </a:r>
            <a:r>
              <a:rPr lang="uk-UA" sz="2000" dirty="0">
                <a:solidFill>
                  <a:schemeClr val="bg1"/>
                </a:solidFill>
              </a:rPr>
              <a:t>контроль над тілом: усвідомлено розслабити руку, напружити, знову розслабити.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Выгнутая влево стрелка 3"/>
          <p:cNvSpPr/>
          <p:nvPr/>
        </p:nvSpPr>
        <p:spPr>
          <a:xfrm>
            <a:off x="3235710" y="1165616"/>
            <a:ext cx="340010" cy="46318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гнутая вправо стрелка 9"/>
          <p:cNvSpPr/>
          <p:nvPr/>
        </p:nvSpPr>
        <p:spPr>
          <a:xfrm>
            <a:off x="7686671" y="1151585"/>
            <a:ext cx="365760" cy="43204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2921083" y="2435709"/>
            <a:ext cx="484632" cy="4892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7567800" y="2461219"/>
            <a:ext cx="315789" cy="4636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58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1524000" y="476251"/>
            <a:ext cx="8064500" cy="2447925"/>
          </a:xfrm>
        </p:spPr>
        <p:txBody>
          <a:bodyPr/>
          <a:lstStyle/>
          <a:p>
            <a:r>
              <a:rPr lang="uk-UA" b="1" dirty="0">
                <a:solidFill>
                  <a:srgbClr val="FF0000"/>
                </a:solidFill>
              </a:rPr>
              <a:t>Як діяти при панічній атаці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i="1" dirty="0" smtClean="0">
                <a:solidFill>
                  <a:srgbClr val="FF0000"/>
                </a:solidFill>
              </a:rPr>
              <a:t>(найпростіші вправи)</a:t>
            </a:r>
            <a:endParaRPr lang="ru-RU" i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74" y="3356993"/>
            <a:ext cx="4079950" cy="277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57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Іон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139</TotalTime>
  <Words>826</Words>
  <Application>Microsoft Office PowerPoint</Application>
  <PresentationFormat>Широкий екран</PresentationFormat>
  <Paragraphs>120</Paragraphs>
  <Slides>42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42</vt:i4>
      </vt:variant>
    </vt:vector>
  </HeadingPairs>
  <TitlesOfParts>
    <vt:vector size="48" baseType="lpstr">
      <vt:lpstr>Arial</vt:lpstr>
      <vt:lpstr>Calibri</vt:lpstr>
      <vt:lpstr>Century Gothic</vt:lpstr>
      <vt:lpstr>Wingdings</vt:lpstr>
      <vt:lpstr>Wingdings 3</vt:lpstr>
      <vt:lpstr>Іон</vt:lpstr>
      <vt:lpstr> Захист ментального здоров’я учасників освітнього процесу в умовах війни</vt:lpstr>
      <vt:lpstr>Страшне сьогодення</vt:lpstr>
      <vt:lpstr>Барометр емоцій</vt:lpstr>
      <vt:lpstr>Що таке ментальне здоров’я?</vt:lpstr>
      <vt:lpstr>Які можуть бути ознаки проблем з психічним здоров’ям? </vt:lpstr>
      <vt:lpstr>Чому не варто ігнорувати ознаки проблем? </vt:lpstr>
      <vt:lpstr>Панічні атаки</vt:lpstr>
      <vt:lpstr>Презентація PowerPoint</vt:lpstr>
      <vt:lpstr>Як діяти при панічній атаці (найпростіші вправи)</vt:lpstr>
      <vt:lpstr>Вправи на контакт з тілом</vt:lpstr>
      <vt:lpstr>Презентація PowerPoint</vt:lpstr>
      <vt:lpstr>Презентація PowerPoint</vt:lpstr>
      <vt:lpstr>Презентація PowerPoint</vt:lpstr>
      <vt:lpstr>Презентація PowerPoint</vt:lpstr>
      <vt:lpstr>Подихати в паперовий пакет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Психологічні методи і техніки для управління емоційним станом</vt:lpstr>
      <vt:lpstr>Що означає «бути в ресурсі»?</vt:lpstr>
      <vt:lpstr>Як зробити так, щоб ваші ресурси не випаровувалися: </vt:lpstr>
      <vt:lpstr>Техніка «Усвідомлене споживання напою»</vt:lpstr>
      <vt:lpstr>Ресурсна вправа «Безпечне місце»</vt:lpstr>
      <vt:lpstr>Кульбаба </vt:lpstr>
      <vt:lpstr>Релаксація за Джейкобсоном</vt:lpstr>
      <vt:lpstr>Квітка-свічка</vt:lpstr>
      <vt:lpstr>Техніка «Пір’їна/статуя»</vt:lpstr>
      <vt:lpstr>Техніка «Тепінг (простукування)»</vt:lpstr>
      <vt:lpstr>Обійми метелика </vt:lpstr>
      <vt:lpstr>Техніка «Лимон», «Ледачий кіт»</vt:lpstr>
      <vt:lpstr>Техніка «Уяви улюблену тварину»</vt:lpstr>
      <vt:lpstr>Метод екрану</vt:lpstr>
      <vt:lpstr>Практика «Подорож до лісу»</vt:lpstr>
      <vt:lpstr>Презентація PowerPoint</vt:lpstr>
      <vt:lpstr>Презентація PowerPoint</vt:lpstr>
      <vt:lpstr>Презентація PowerPoint</vt:lpstr>
      <vt:lpstr>Картинки й цитати про каву для істинних кавоманів</vt:lpstr>
      <vt:lpstr>У природи прості закони…</vt:lpstr>
      <vt:lpstr>Презентація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Захист ментального здоров’я учасників освітнього процесу в умовах війни</dc:title>
  <dc:creator>Анна Якимчук</dc:creator>
  <cp:lastModifiedBy>Анна Якимчук</cp:lastModifiedBy>
  <cp:revision>26</cp:revision>
  <dcterms:created xsi:type="dcterms:W3CDTF">2023-12-20T11:55:02Z</dcterms:created>
  <dcterms:modified xsi:type="dcterms:W3CDTF">2023-12-20T14:14:11Z</dcterms:modified>
</cp:coreProperties>
</file>