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837" autoAdjust="0"/>
  </p:normalViewPr>
  <p:slideViewPr>
    <p:cSldViewPr>
      <p:cViewPr varScale="1">
        <p:scale>
          <a:sx n="98" d="100"/>
          <a:sy n="98" d="100"/>
        </p:scale>
        <p:origin x="2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14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7400EF-3833-4517-84FE-3C4A13E841A1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A9EFA5-A896-4F3B-88AF-6BB5BC0319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8229600" cy="1283568"/>
          </a:xfrm>
        </p:spPr>
        <p:txBody>
          <a:bodyPr/>
          <a:lstStyle/>
          <a:p>
            <a:r>
              <a:rPr lang="ru-RU" dirty="0" err="1" smtClean="0"/>
              <a:t>Архітектура</a:t>
            </a:r>
            <a:r>
              <a:rPr lang="ru-RU" dirty="0" smtClean="0"/>
              <a:t>  Львова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3400" y="4797152"/>
            <a:ext cx="4600600" cy="139256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Бернандинський</a:t>
            </a:r>
            <a:r>
              <a:rPr lang="uk-UA" dirty="0" smtClean="0"/>
              <a:t> монастир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733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 err="1" smtClean="0">
                <a:solidFill>
                  <a:schemeClr val="bg1"/>
                </a:solidFill>
              </a:rPr>
              <a:t>Поч.будівництва</a:t>
            </a:r>
            <a:r>
              <a:rPr lang="uk-UA" sz="2000" dirty="0" smtClean="0">
                <a:solidFill>
                  <a:schemeClr val="bg1"/>
                </a:solidFill>
              </a:rPr>
              <a:t>-</a:t>
            </a:r>
            <a:r>
              <a:rPr lang="uk-UA" sz="2000" b="1" i="1" dirty="0" smtClean="0">
                <a:solidFill>
                  <a:schemeClr val="bg1"/>
                </a:solidFill>
              </a:rPr>
              <a:t>1600 </a:t>
            </a:r>
            <a:r>
              <a:rPr lang="uk-UA" sz="2000" dirty="0" smtClean="0">
                <a:solidFill>
                  <a:schemeClr val="bg1"/>
                </a:solidFill>
              </a:rPr>
              <a:t>р., кінець-</a:t>
            </a:r>
            <a:r>
              <a:rPr lang="uk-UA" sz="2000" b="1" i="1" dirty="0" smtClean="0">
                <a:solidFill>
                  <a:schemeClr val="bg1"/>
                </a:solidFill>
              </a:rPr>
              <a:t>1630</a:t>
            </a:r>
            <a:r>
              <a:rPr lang="uk-UA" sz="2000" dirty="0" smtClean="0">
                <a:solidFill>
                  <a:schemeClr val="bg1"/>
                </a:solidFill>
              </a:rPr>
              <a:t> р. </a:t>
            </a:r>
          </a:p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Архітектори: Павло Римлянин, </a:t>
            </a:r>
            <a:r>
              <a:rPr lang="uk-UA" sz="2000" dirty="0" err="1" smtClean="0">
                <a:solidFill>
                  <a:schemeClr val="bg1"/>
                </a:solidFill>
              </a:rPr>
              <a:t>Адреас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Бемер</a:t>
            </a:r>
            <a:r>
              <a:rPr lang="uk-UA" sz="2000" dirty="0" smtClean="0">
                <a:solidFill>
                  <a:schemeClr val="bg1"/>
                </a:solidFill>
              </a:rPr>
              <a:t>, Амвросій Прихильний. Архітектурний стиль-ренесанс, бароко, маньєризм.</a:t>
            </a:r>
          </a:p>
          <a:p>
            <a:pPr algn="ctr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7848872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Костел Іоанна Хрестителя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Храм </a:t>
            </a:r>
            <a:r>
              <a:rPr lang="ru-RU" sz="2000" dirty="0" err="1" smtClean="0">
                <a:solidFill>
                  <a:schemeClr val="bg1"/>
                </a:solidFill>
              </a:rPr>
              <a:t>споруджено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1260</a:t>
            </a:r>
            <a:r>
              <a:rPr lang="ru-RU" sz="2000" dirty="0" smtClean="0">
                <a:solidFill>
                  <a:schemeClr val="bg1"/>
                </a:solidFill>
              </a:rPr>
              <a:t> року князем </a:t>
            </a:r>
            <a:r>
              <a:rPr lang="ru-RU" sz="2000" dirty="0" err="1" smtClean="0">
                <a:solidFill>
                  <a:schemeClr val="bg1"/>
                </a:solidFill>
              </a:rPr>
              <a:t>галицько-волинським</a:t>
            </a:r>
            <a:r>
              <a:rPr lang="ru-RU" sz="2000" dirty="0" smtClean="0">
                <a:solidFill>
                  <a:schemeClr val="bg1"/>
                </a:solidFill>
              </a:rPr>
              <a:t> Левом І Даниловичем для </a:t>
            </a:r>
            <a:r>
              <a:rPr lang="ru-RU" sz="2000" dirty="0" err="1" smtClean="0">
                <a:solidFill>
                  <a:schemeClr val="bg1"/>
                </a:solidFill>
              </a:rPr>
              <a:t>дружини</a:t>
            </a:r>
            <a:r>
              <a:rPr lang="ru-RU" sz="2000" dirty="0" smtClean="0">
                <a:solidFill>
                  <a:schemeClr val="bg1"/>
                </a:solidFill>
              </a:rPr>
              <a:t> — </a:t>
            </a:r>
            <a:r>
              <a:rPr lang="ru-RU" sz="2000" dirty="0" err="1" smtClean="0">
                <a:solidFill>
                  <a:schemeClr val="bg1"/>
                </a:solidFill>
              </a:rPr>
              <a:t>Констанції</a:t>
            </a:r>
            <a:r>
              <a:rPr lang="ru-RU" sz="2000" dirty="0" smtClean="0">
                <a:solidFill>
                  <a:schemeClr val="bg1"/>
                </a:solidFill>
              </a:rPr>
              <a:t> — </a:t>
            </a:r>
            <a:r>
              <a:rPr lang="ru-RU" sz="2000" dirty="0" err="1" smtClean="0">
                <a:solidFill>
                  <a:schemeClr val="bg1"/>
                </a:solidFill>
              </a:rPr>
              <a:t>доньки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угорського</a:t>
            </a:r>
            <a:r>
              <a:rPr lang="ru-RU" sz="2000" dirty="0" smtClean="0">
                <a:solidFill>
                  <a:schemeClr val="bg1"/>
                </a:solidFill>
              </a:rPr>
              <a:t> короля Бели IV. Костел для себе </a:t>
            </a:r>
            <a:r>
              <a:rPr lang="ru-RU" sz="2000" dirty="0" err="1" smtClean="0">
                <a:solidFill>
                  <a:schemeClr val="bg1"/>
                </a:solidFill>
              </a:rPr>
              <a:t>будували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домінікани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яких</a:t>
            </a:r>
            <a:r>
              <a:rPr lang="ru-RU" sz="2000" dirty="0" smtClean="0">
                <a:solidFill>
                  <a:schemeClr val="bg1"/>
                </a:solidFill>
              </a:rPr>
              <a:t> до Львова запросила </a:t>
            </a:r>
            <a:r>
              <a:rPr lang="ru-RU" sz="2000" dirty="0" err="1" smtClean="0">
                <a:solidFill>
                  <a:schemeClr val="bg1"/>
                </a:solidFill>
              </a:rPr>
              <a:t>Констанція</a:t>
            </a:r>
            <a:r>
              <a:rPr lang="ru-RU" sz="2000" dirty="0" smtClean="0">
                <a:solidFill>
                  <a:schemeClr val="bg1"/>
                </a:solidFill>
              </a:rPr>
              <a:t>, на </a:t>
            </a:r>
            <a:r>
              <a:rPr lang="ru-RU" sz="2000" dirty="0" err="1" smtClean="0">
                <a:solidFill>
                  <a:schemeClr val="bg1"/>
                </a:solidFill>
              </a:rPr>
              <a:t>місці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колишньої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дерев'яної</a:t>
            </a:r>
            <a:r>
              <a:rPr lang="ru-RU" sz="2000" dirty="0" smtClean="0">
                <a:solidFill>
                  <a:schemeClr val="bg1"/>
                </a:solidFill>
              </a:rPr>
              <a:t> церкви </a:t>
            </a:r>
            <a:r>
              <a:rPr lang="ru-RU" sz="2000" dirty="0" err="1" smtClean="0">
                <a:solidFill>
                  <a:schemeClr val="bg1"/>
                </a:solidFill>
              </a:rPr>
              <a:t>монахів-василіян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Знаходиться на площі Старий Ринок.</a:t>
            </a:r>
          </a:p>
          <a:p>
            <a:pPr algn="ctr">
              <a:buNone/>
            </a:pPr>
            <a:endParaRPr lang="uk-UA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1338463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53544"/>
            <a:ext cx="734481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Це́рква Ма́тері Бо́жої Неуста́нної По́мочі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Греко-католицький</a:t>
            </a:r>
            <a:r>
              <a:rPr lang="ru-RU" sz="2000" dirty="0" smtClean="0">
                <a:solidFill>
                  <a:schemeClr val="bg1"/>
                </a:solidFill>
              </a:rPr>
              <a:t> храм у </a:t>
            </a:r>
            <a:r>
              <a:rPr lang="ru-RU" sz="2000" dirty="0" err="1" smtClean="0">
                <a:solidFill>
                  <a:schemeClr val="bg1"/>
                </a:solidFill>
              </a:rPr>
              <a:t>Львові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колишній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косте́л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Марії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Сні́жної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dirty="0" smtClean="0">
                <a:solidFill>
                  <a:schemeClr val="bg1"/>
                </a:solidFill>
              </a:rPr>
              <a:t>Один </a:t>
            </a:r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найдавніших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храмів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міста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можливо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збудований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німецькими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колоністами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en-US" sz="2000" dirty="0" smtClean="0">
                <a:solidFill>
                  <a:schemeClr val="bg1"/>
                </a:solidFill>
              </a:rPr>
              <a:t>XIV </a:t>
            </a:r>
            <a:r>
              <a:rPr lang="ru-RU" sz="2000" dirty="0" err="1" smtClean="0">
                <a:solidFill>
                  <a:schemeClr val="bg1"/>
                </a:solidFill>
              </a:rPr>
              <a:t>столітті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місці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давнішого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дерев'яного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XIII </a:t>
            </a:r>
            <a:r>
              <a:rPr lang="ru-RU" sz="2000" dirty="0" smtClean="0">
                <a:solidFill>
                  <a:schemeClr val="bg1"/>
                </a:solidFill>
              </a:rPr>
              <a:t>ст.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lviv_km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8352928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Монастир </a:t>
            </a:r>
            <a:r>
              <a:rPr lang="uk-UA" dirty="0" err="1" smtClean="0"/>
              <a:t>св.Онуфрія</a:t>
            </a:r>
            <a:r>
              <a:rPr lang="uk-UA" dirty="0" smtClean="0"/>
              <a:t> – </a:t>
            </a:r>
            <a:r>
              <a:rPr lang="en-US" dirty="0" smtClean="0"/>
              <a:t>XIII</a:t>
            </a:r>
            <a:r>
              <a:rPr lang="uk-UA" dirty="0" smtClean="0"/>
              <a:t> ст.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589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Архітектурна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пам'ятка</a:t>
            </a:r>
            <a:r>
              <a:rPr lang="ru-RU" sz="2400" dirty="0" smtClean="0">
                <a:solidFill>
                  <a:schemeClr val="bg1"/>
                </a:solidFill>
              </a:rPr>
              <a:t> Львова, </a:t>
            </a:r>
            <a:r>
              <a:rPr lang="ru-RU" sz="2400" dirty="0" err="1" smtClean="0">
                <a:solidFill>
                  <a:schemeClr val="bg1"/>
                </a:solidFill>
              </a:rPr>
              <a:t>пов'язана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давньоруським</a:t>
            </a:r>
            <a:r>
              <a:rPr lang="ru-RU" sz="2400" dirty="0" smtClean="0">
                <a:solidFill>
                  <a:schemeClr val="bg1"/>
                </a:solidFill>
              </a:rPr>
              <a:t> Львовом. </a:t>
            </a:r>
            <a:r>
              <a:rPr lang="ru-RU" sz="2400" dirty="0" err="1" smtClean="0">
                <a:solidFill>
                  <a:schemeClr val="bg1"/>
                </a:solidFill>
              </a:rPr>
              <a:t>Знаходиться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вулиці</a:t>
            </a:r>
            <a:r>
              <a:rPr lang="ru-RU" sz="2400" dirty="0" smtClean="0">
                <a:solidFill>
                  <a:schemeClr val="bg1"/>
                </a:solidFill>
              </a:rPr>
              <a:t> Богдана </a:t>
            </a:r>
            <a:r>
              <a:rPr lang="ru-RU" sz="2400" dirty="0" err="1" smtClean="0">
                <a:solidFill>
                  <a:schemeClr val="bg1"/>
                </a:solidFill>
              </a:rPr>
              <a:t>Хмельницького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t_Onuthriu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8424936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Ансамбль </a:t>
            </a:r>
            <a:r>
              <a:rPr lang="uk-UA" dirty="0" err="1" smtClean="0"/>
              <a:t>“Руська</a:t>
            </a:r>
            <a:r>
              <a:rPr lang="uk-UA" dirty="0" smtClean="0"/>
              <a:t> </a:t>
            </a:r>
            <a:r>
              <a:rPr lang="uk-UA" dirty="0" err="1" smtClean="0"/>
              <a:t>трійця”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Складається з: Успенської (Волоської) церкви, </a:t>
            </a:r>
            <a:r>
              <a:rPr lang="uk-UA" sz="2000" dirty="0" err="1" smtClean="0">
                <a:solidFill>
                  <a:schemeClr val="bg1"/>
                </a:solidFill>
              </a:rPr>
              <a:t>вежи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Корнякта</a:t>
            </a:r>
            <a:r>
              <a:rPr lang="uk-UA" sz="2000" dirty="0" smtClean="0">
                <a:solidFill>
                  <a:schemeClr val="bg1"/>
                </a:solidFill>
              </a:rPr>
              <a:t>, каплиці Трьох Святителів. Архітектор-Павло Римлянин. Роки будівництва-</a:t>
            </a:r>
            <a:r>
              <a:rPr lang="uk-UA" sz="2000" b="1" i="1" dirty="0" smtClean="0">
                <a:solidFill>
                  <a:schemeClr val="bg1"/>
                </a:solidFill>
              </a:rPr>
              <a:t>1591-1629</a:t>
            </a:r>
            <a:r>
              <a:rPr lang="uk-UA" sz="2000" dirty="0" smtClean="0">
                <a:solidFill>
                  <a:schemeClr val="bg1"/>
                </a:solidFill>
              </a:rPr>
              <a:t> рр.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RW_1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067944" cy="5013176"/>
          </a:xfrm>
          <a:prstGeom prst="rect">
            <a:avLst/>
          </a:prstGeom>
        </p:spPr>
      </p:pic>
      <p:pic>
        <p:nvPicPr>
          <p:cNvPr id="5" name="Рисунок 4" descr="kaplyc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348880"/>
            <a:ext cx="5076056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Вежа </a:t>
            </a:r>
            <a:r>
              <a:rPr lang="uk-UA" dirty="0" err="1" smtClean="0"/>
              <a:t>Корнякта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805264"/>
          </a:xfrm>
        </p:spPr>
        <p:txBody>
          <a:bodyPr numCol="3">
            <a:normAutofit/>
          </a:bodyPr>
          <a:lstStyle/>
          <a:p>
            <a:pPr algn="r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    </a:t>
            </a:r>
          </a:p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       Роки будівництва-</a:t>
            </a:r>
            <a:r>
              <a:rPr lang="uk-UA" sz="2000" b="1" i="1" dirty="0" smtClean="0">
                <a:solidFill>
                  <a:schemeClr val="bg1"/>
                </a:solidFill>
              </a:rPr>
              <a:t>1572-1578</a:t>
            </a:r>
            <a:r>
              <a:rPr lang="uk-UA" sz="2000" dirty="0" smtClean="0">
                <a:solidFill>
                  <a:schemeClr val="bg1"/>
                </a:solidFill>
              </a:rPr>
              <a:t> рр.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Вежа </a:t>
            </a:r>
            <a:r>
              <a:rPr lang="ru-RU" sz="2000" dirty="0" err="1" smtClean="0">
                <a:solidFill>
                  <a:schemeClr val="bg1"/>
                </a:solidFill>
              </a:rPr>
              <a:t>побудована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епоху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ренесансу</a:t>
            </a:r>
            <a:r>
              <a:rPr lang="ru-RU" sz="2000" dirty="0" smtClean="0">
                <a:solidFill>
                  <a:schemeClr val="bg1"/>
                </a:solidFill>
              </a:rPr>
              <a:t> як </a:t>
            </a:r>
            <a:r>
              <a:rPr lang="ru-RU" sz="2000" dirty="0" err="1" smtClean="0">
                <a:solidFill>
                  <a:schemeClr val="bg1"/>
                </a:solidFill>
              </a:rPr>
              <a:t>дзвіниця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Успенської</a:t>
            </a:r>
            <a:r>
              <a:rPr lang="ru-RU" sz="2000" dirty="0" smtClean="0">
                <a:solidFill>
                  <a:schemeClr val="bg1"/>
                </a:solidFill>
              </a:rPr>
              <a:t> церкви за проектом </a:t>
            </a:r>
            <a:r>
              <a:rPr lang="ru-RU" sz="2000" dirty="0" err="1" smtClean="0">
                <a:solidFill>
                  <a:schemeClr val="bg1"/>
                </a:solidFill>
              </a:rPr>
              <a:t>архітектора</a:t>
            </a:r>
            <a:r>
              <a:rPr lang="ru-RU" sz="2000" dirty="0" smtClean="0">
                <a:solidFill>
                  <a:schemeClr val="bg1"/>
                </a:solidFill>
              </a:rPr>
              <a:t> Петра </a:t>
            </a:r>
            <a:r>
              <a:rPr lang="ru-RU" sz="2000" dirty="0" err="1" smtClean="0">
                <a:solidFill>
                  <a:schemeClr val="bg1"/>
                </a:solidFill>
              </a:rPr>
              <a:t>Барбона</a:t>
            </a:r>
            <a:r>
              <a:rPr lang="ru-RU" sz="2000" dirty="0" smtClean="0">
                <a:solidFill>
                  <a:schemeClr val="bg1"/>
                </a:solidFill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</a:rPr>
              <a:t>участю</a:t>
            </a:r>
            <a:r>
              <a:rPr lang="ru-RU" sz="2000" dirty="0" smtClean="0">
                <a:solidFill>
                  <a:schemeClr val="bg1"/>
                </a:solidFill>
              </a:rPr>
              <a:t> Павла Римлянина на </a:t>
            </a:r>
            <a:r>
              <a:rPr lang="ru-RU" sz="2000" dirty="0" err="1" smtClean="0">
                <a:solidFill>
                  <a:schemeClr val="bg1"/>
                </a:solidFill>
              </a:rPr>
              <a:t>кошти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львівського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купця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грецького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походження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Костянтина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Корнякта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 descr="kornya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196752"/>
            <a:ext cx="4572000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Каплиця Трьох Святителів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 numCol="2"/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        </a:t>
            </a:r>
            <a:r>
              <a:rPr lang="vi-VN" sz="2000" b="1" dirty="0" smtClean="0">
                <a:solidFill>
                  <a:schemeClr val="bg1"/>
                </a:solidFill>
              </a:rPr>
              <a:t>Капли́ця Трьох Святи́телів</a:t>
            </a:r>
            <a:r>
              <a:rPr lang="vi-VN" sz="2000" dirty="0" smtClean="0">
                <a:solidFill>
                  <a:schemeClr val="bg1"/>
                </a:solidFill>
              </a:rPr>
              <a:t> — частина комлексу Успенської церкви у Львові, пам'ятка архітектури.</a:t>
            </a:r>
          </a:p>
          <a:p>
            <a:pPr algn="ctr">
              <a:buNone/>
            </a:pPr>
            <a:r>
              <a:rPr lang="vi-VN" sz="2000" dirty="0" smtClean="0">
                <a:solidFill>
                  <a:schemeClr val="bg1"/>
                </a:solidFill>
              </a:rPr>
              <a:t>У архітектурі каплиці переплелися традиції народної та ренесансної архітектури. Каплиця була побудована архітектором Андрієм Підлісним у </a:t>
            </a:r>
            <a:r>
              <a:rPr lang="vi-VN" sz="2000" b="1" i="1" dirty="0" smtClean="0">
                <a:solidFill>
                  <a:schemeClr val="bg1"/>
                </a:solidFill>
              </a:rPr>
              <a:t>1578–1591</a:t>
            </a:r>
            <a:r>
              <a:rPr lang="vi-VN" sz="2000" dirty="0" smtClean="0">
                <a:solidFill>
                  <a:schemeClr val="bg1"/>
                </a:solidFill>
              </a:rPr>
              <a:t> роках на кошти львівського купця Костянтина Корнякта. Будівля притикає однією стороною до північної стіни Успенської церкви, довгою стороною — до вежі Корнякта. Після пожежі в 1671 році була знову відбудована.</a:t>
            </a:r>
          </a:p>
          <a:p>
            <a:endParaRPr lang="ru-RU" dirty="0"/>
          </a:p>
        </p:txBody>
      </p:sp>
      <p:pic>
        <p:nvPicPr>
          <p:cNvPr id="4" name="Рисунок 3" descr="2005.05.22--218_~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9504" y="1268760"/>
            <a:ext cx="4464496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Каплиця </a:t>
            </a:r>
            <a:r>
              <a:rPr lang="uk-UA" dirty="0" err="1" smtClean="0"/>
              <a:t>Боїмів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 numCol="2">
            <a:normAutofit/>
          </a:bodyPr>
          <a:lstStyle/>
          <a:p>
            <a:endParaRPr lang="ru-RU" sz="2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</a:t>
            </a:r>
            <a:r>
              <a:rPr lang="ru-RU" sz="2000" dirty="0" err="1" smtClean="0">
                <a:solidFill>
                  <a:schemeClr val="bg1"/>
                </a:solidFill>
              </a:rPr>
              <a:t>Каплиця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збудована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b="1" i="1" dirty="0" smtClean="0">
                <a:solidFill>
                  <a:schemeClr val="bg1"/>
                </a:solidFill>
              </a:rPr>
              <a:t>1609–1615</a:t>
            </a:r>
            <a:r>
              <a:rPr lang="ru-RU" sz="2000" dirty="0" smtClean="0">
                <a:solidFill>
                  <a:schemeClr val="bg1"/>
                </a:solidFill>
              </a:rPr>
              <a:t> роках (за </a:t>
            </a:r>
            <a:r>
              <a:rPr lang="ru-RU" sz="2000" dirty="0" err="1" smtClean="0">
                <a:solidFill>
                  <a:schemeClr val="bg1"/>
                </a:solidFill>
              </a:rPr>
              <a:t>іншими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даними</a:t>
            </a:r>
            <a:r>
              <a:rPr lang="ru-RU" sz="2000" dirty="0" smtClean="0">
                <a:solidFill>
                  <a:schemeClr val="bg1"/>
                </a:solidFill>
              </a:rPr>
              <a:t> у 1606–1615 роках) над </a:t>
            </a:r>
            <a:r>
              <a:rPr lang="ru-RU" sz="2000" dirty="0" err="1" smtClean="0">
                <a:solidFill>
                  <a:schemeClr val="bg1"/>
                </a:solidFill>
              </a:rPr>
              <a:t>фамільним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гробівцем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родини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львівських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патриціїв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угорського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походження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Боїмів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Каплицю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побудовано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тогочасного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міського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цвинтаря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поблизу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Латинського</a:t>
            </a:r>
            <a:r>
              <a:rPr lang="ru-RU" sz="2000" dirty="0" smtClean="0">
                <a:solidFill>
                  <a:schemeClr val="bg1"/>
                </a:solidFill>
              </a:rPr>
              <a:t> собору. </a:t>
            </a:r>
            <a:r>
              <a:rPr lang="ru-RU" sz="2000" dirty="0" err="1" smtClean="0">
                <a:solidFill>
                  <a:schemeClr val="bg1"/>
                </a:solidFill>
              </a:rPr>
              <a:t>Усипальницю</a:t>
            </a:r>
            <a:r>
              <a:rPr lang="ru-RU" sz="2000" dirty="0" smtClean="0">
                <a:solidFill>
                  <a:schemeClr val="bg1"/>
                </a:solidFill>
              </a:rPr>
              <a:t> для </a:t>
            </a:r>
            <a:r>
              <a:rPr lang="ru-RU" sz="2000" dirty="0" err="1" smtClean="0">
                <a:solidFill>
                  <a:schemeClr val="bg1"/>
                </a:solidFill>
              </a:rPr>
              <a:t>родини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замовив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розпочав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Георгій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Боїм</a:t>
            </a:r>
            <a:r>
              <a:rPr lang="ru-RU" sz="2000" dirty="0" smtClean="0">
                <a:solidFill>
                  <a:schemeClr val="bg1"/>
                </a:solidFill>
              </a:rPr>
              <a:t>, а </a:t>
            </a:r>
            <a:r>
              <a:rPr lang="ru-RU" sz="2000" dirty="0" err="1" smtClean="0">
                <a:solidFill>
                  <a:schemeClr val="bg1"/>
                </a:solidFill>
              </a:rPr>
              <a:t>завершував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його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син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Павло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Боїм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Всього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каплиці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поховано</a:t>
            </a:r>
            <a:r>
              <a:rPr lang="ru-RU" sz="2000" dirty="0" smtClean="0">
                <a:solidFill>
                  <a:schemeClr val="bg1"/>
                </a:solidFill>
              </a:rPr>
              <a:t> 14 </a:t>
            </a:r>
            <a:r>
              <a:rPr lang="ru-RU" sz="2000" dirty="0" err="1" smtClean="0">
                <a:solidFill>
                  <a:schemeClr val="bg1"/>
                </a:solidFill>
              </a:rPr>
              <a:t>осіб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династії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Боїмів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777217_b0a17e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57200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кам`ян</a:t>
            </a:r>
            <a:r>
              <a:rPr lang="uk-UA" dirty="0" err="1" smtClean="0"/>
              <a:t>иця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 numCol="2"/>
          <a:lstStyle/>
          <a:p>
            <a:pPr algn="ctr">
              <a:buNone/>
            </a:pPr>
            <a:r>
              <a:rPr lang="uk-UA" sz="1800" b="1" dirty="0" smtClean="0">
                <a:solidFill>
                  <a:schemeClr val="bg1"/>
                </a:solidFill>
              </a:rPr>
              <a:t>      </a:t>
            </a:r>
            <a:r>
              <a:rPr lang="vi-VN" sz="2000" b="1" dirty="0" smtClean="0">
                <a:solidFill>
                  <a:schemeClr val="bg1"/>
                </a:solidFill>
              </a:rPr>
              <a:t>Чо́рна кам'яни́ця</a:t>
            </a:r>
            <a:r>
              <a:rPr lang="vi-VN" sz="2000" dirty="0" smtClean="0">
                <a:solidFill>
                  <a:schemeClr val="bg1"/>
                </a:solidFill>
              </a:rPr>
              <a:t>, також кам'яниця </a:t>
            </a:r>
            <a:r>
              <a:rPr lang="vi-VN" sz="2000" b="1" dirty="0" smtClean="0">
                <a:solidFill>
                  <a:schemeClr val="bg1"/>
                </a:solidFill>
              </a:rPr>
              <a:t>Анчевських</a:t>
            </a:r>
            <a:r>
              <a:rPr lang="vi-VN" sz="2000" dirty="0" smtClean="0">
                <a:solidFill>
                  <a:schemeClr val="bg1"/>
                </a:solidFill>
              </a:rPr>
              <a:t> — житловий будинок № 4 на площі Ринок у Львові, архітектурна пам'ятка. Збудована </a:t>
            </a:r>
            <a:r>
              <a:rPr lang="vi-VN" sz="2000" b="1" i="1" dirty="0" smtClean="0">
                <a:solidFill>
                  <a:schemeClr val="bg1"/>
                </a:solidFill>
              </a:rPr>
              <a:t>1577</a:t>
            </a:r>
            <a:r>
              <a:rPr lang="vi-VN" sz="2000" dirty="0" smtClean="0">
                <a:solidFill>
                  <a:schemeClr val="bg1"/>
                </a:solidFill>
              </a:rPr>
              <a:t> року Петром Красовським у стилі ренесансу</a:t>
            </a:r>
            <a:r>
              <a:rPr lang="uk-UA" sz="2000" dirty="0" smtClean="0">
                <a:solidFill>
                  <a:schemeClr val="bg1"/>
                </a:solidFill>
              </a:rPr>
              <a:t>, на замовлення Томаса Альберті</a:t>
            </a:r>
            <a:r>
              <a:rPr lang="vi-VN" sz="2000" dirty="0" smtClean="0">
                <a:solidFill>
                  <a:schemeClr val="bg1"/>
                </a:solidFill>
              </a:rPr>
              <a:t>. У 1875–1877 роках відновлено аттик і портали, 1884-го надбудовано 4-й поверх. Фасад і фланкуючі пілястри вкриті тесаним каменем. Фасад оздоблено орнаментами і сюжетною різьбою. У Чорній кам'яниці тепер міститься Львівський історичний музей.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0_55532_e61e8eb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24744"/>
            <a:ext cx="4499992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Пала́ц</a:t>
            </a:r>
            <a:r>
              <a:rPr lang="ru-RU" dirty="0" smtClean="0"/>
              <a:t> </a:t>
            </a:r>
            <a:r>
              <a:rPr lang="ru-RU" dirty="0" err="1" smtClean="0"/>
              <a:t>Корня́кта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Королівська</a:t>
            </a:r>
            <a:r>
              <a:rPr lang="ru-RU" dirty="0" smtClean="0"/>
              <a:t> </a:t>
            </a:r>
            <a:r>
              <a:rPr lang="ru-RU" dirty="0" err="1" smtClean="0"/>
              <a:t>кам'яниця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 numCol="2"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r>
              <a:rPr lang="ru-RU" sz="2400" dirty="0" err="1" smtClean="0">
                <a:solidFill>
                  <a:schemeClr val="bg1"/>
                </a:solidFill>
              </a:rPr>
              <a:t>Окрім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назв</a:t>
            </a:r>
            <a:r>
              <a:rPr lang="ru-RU" sz="2400" dirty="0" smtClean="0">
                <a:solidFill>
                  <a:schemeClr val="bg1"/>
                </a:solidFill>
              </a:rPr>
              <a:t> «</a:t>
            </a:r>
            <a:r>
              <a:rPr lang="ru-RU" sz="2400" i="1" dirty="0" smtClean="0">
                <a:solidFill>
                  <a:schemeClr val="bg1"/>
                </a:solidFill>
              </a:rPr>
              <a:t>Палац </a:t>
            </a:r>
            <a:r>
              <a:rPr lang="ru-RU" sz="2400" i="1" dirty="0" err="1" smtClean="0">
                <a:solidFill>
                  <a:schemeClr val="bg1"/>
                </a:solidFill>
              </a:rPr>
              <a:t>Корнякта</a:t>
            </a:r>
            <a:r>
              <a:rPr lang="ru-RU" sz="2400" dirty="0" smtClean="0">
                <a:solidFill>
                  <a:schemeClr val="bg1"/>
                </a:solidFill>
              </a:rPr>
              <a:t>» та «</a:t>
            </a:r>
            <a:r>
              <a:rPr lang="ru-RU" sz="2400" i="1" dirty="0" err="1" smtClean="0">
                <a:solidFill>
                  <a:schemeClr val="bg1"/>
                </a:solidFill>
              </a:rPr>
              <a:t>Королівська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кам'яниця</a:t>
            </a:r>
            <a:r>
              <a:rPr lang="ru-RU" sz="2400" dirty="0" smtClean="0">
                <a:solidFill>
                  <a:schemeClr val="bg1"/>
                </a:solidFill>
              </a:rPr>
              <a:t>», </a:t>
            </a:r>
            <a:r>
              <a:rPr lang="ru-RU" sz="2400" dirty="0" err="1" smtClean="0">
                <a:solidFill>
                  <a:schemeClr val="bg1"/>
                </a:solidFill>
              </a:rPr>
              <a:t>серед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львів'ян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поширена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назва</a:t>
            </a:r>
            <a:r>
              <a:rPr lang="ru-RU" sz="2400" dirty="0" smtClean="0">
                <a:solidFill>
                  <a:schemeClr val="bg1"/>
                </a:solidFill>
              </a:rPr>
              <a:t> «</a:t>
            </a:r>
            <a:r>
              <a:rPr lang="ru-RU" sz="2400" i="1" dirty="0" err="1" smtClean="0">
                <a:solidFill>
                  <a:schemeClr val="bg1"/>
                </a:solidFill>
              </a:rPr>
              <a:t>Італійський</a:t>
            </a:r>
            <a:r>
              <a:rPr lang="ru-RU" sz="2400" i="1" dirty="0" smtClean="0">
                <a:solidFill>
                  <a:schemeClr val="bg1"/>
                </a:solidFill>
              </a:rPr>
              <a:t> дворик</a:t>
            </a:r>
            <a:r>
              <a:rPr lang="ru-RU" sz="2400" dirty="0" smtClean="0">
                <a:solidFill>
                  <a:schemeClr val="bg1"/>
                </a:solidFill>
              </a:rPr>
              <a:t>» через </a:t>
            </a:r>
            <a:r>
              <a:rPr lang="ru-RU" sz="2400" dirty="0" err="1" smtClean="0">
                <a:solidFill>
                  <a:schemeClr val="bg1"/>
                </a:solidFill>
              </a:rPr>
              <a:t>наявність</a:t>
            </a:r>
            <a:r>
              <a:rPr lang="ru-RU" sz="2400" dirty="0" smtClean="0">
                <a:solidFill>
                  <a:schemeClr val="bg1"/>
                </a:solidFill>
              </a:rPr>
              <a:t> дворику, </a:t>
            </a:r>
            <a:r>
              <a:rPr lang="ru-RU" sz="2400" dirty="0" err="1" smtClean="0">
                <a:solidFill>
                  <a:schemeClr val="bg1"/>
                </a:solidFill>
              </a:rPr>
              <a:t>схожого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аналогічні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Італії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Будинок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споруджений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1580</a:t>
            </a:r>
            <a:r>
              <a:rPr lang="ru-RU" sz="2400" dirty="0" smtClean="0">
                <a:solidFill>
                  <a:schemeClr val="bg1"/>
                </a:solidFill>
              </a:rPr>
              <a:t> року на </a:t>
            </a:r>
            <a:r>
              <a:rPr lang="ru-RU" sz="2400" dirty="0" err="1" smtClean="0">
                <a:solidFill>
                  <a:schemeClr val="bg1"/>
                </a:solidFill>
              </a:rPr>
              <a:t>місці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двох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готичних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кам'яниць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Архітектори-Павло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Рилянин</a:t>
            </a:r>
            <a:r>
              <a:rPr lang="ru-RU" sz="2400" dirty="0" smtClean="0">
                <a:solidFill>
                  <a:schemeClr val="bg1"/>
                </a:solidFill>
              </a:rPr>
              <a:t>, Петро </a:t>
            </a:r>
            <a:r>
              <a:rPr lang="ru-RU" sz="2400" dirty="0" err="1" smtClean="0">
                <a:solidFill>
                  <a:schemeClr val="bg1"/>
                </a:solidFill>
              </a:rPr>
              <a:t>Барбон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Замовник-Костянтин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Корнякт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Архітектурний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стиль-ренесанс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blac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268760"/>
            <a:ext cx="4499992" cy="5589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Площа Ринок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/>
          <a:lstStyle/>
          <a:p>
            <a:pPr algn="ctr">
              <a:buNone/>
            </a:pPr>
            <a:endParaRPr lang="uk-UA" sz="2400" dirty="0" smtClean="0"/>
          </a:p>
          <a:p>
            <a:pPr algn="ctr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Головна та центральна площа Львова, найвищою точкою є міська Ратуша, розташована в центрі майдану.</a:t>
            </a:r>
          </a:p>
          <a:p>
            <a:endParaRPr lang="ru-RU" dirty="0"/>
          </a:p>
        </p:txBody>
      </p:sp>
      <p:pic>
        <p:nvPicPr>
          <p:cNvPr id="5" name="Рисунок 4" descr="ploshha-rinok-768x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76872"/>
            <a:ext cx="6871691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Головний залізничний вокзал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r>
              <a:rPr lang="ru-RU" sz="2400" dirty="0" err="1" smtClean="0">
                <a:solidFill>
                  <a:schemeClr val="bg1"/>
                </a:solidFill>
              </a:rPr>
              <a:t>Головний</a:t>
            </a:r>
            <a:r>
              <a:rPr lang="ru-RU" sz="2400" dirty="0" smtClean="0">
                <a:solidFill>
                  <a:schemeClr val="bg1"/>
                </a:solidFill>
              </a:rPr>
              <a:t> вокзал Львова та </a:t>
            </a:r>
            <a:r>
              <a:rPr lang="ru-RU" sz="2400" dirty="0" err="1" smtClean="0">
                <a:solidFill>
                  <a:schemeClr val="bg1"/>
                </a:solidFill>
              </a:rPr>
              <a:t>Львівської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залізниці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Історично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перший вокзал на </a:t>
            </a:r>
            <a:r>
              <a:rPr lang="ru-RU" sz="2400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сучасної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України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Рік</a:t>
            </a:r>
            <a:r>
              <a:rPr lang="ru-RU" sz="2400" dirty="0" smtClean="0">
                <a:solidFill>
                  <a:schemeClr val="bg1"/>
                </a:solidFill>
              </a:rPr>
              <a:t> відкриття-</a:t>
            </a:r>
            <a:r>
              <a:rPr lang="ru-RU" sz="2400" b="1" i="1" dirty="0" smtClean="0">
                <a:solidFill>
                  <a:schemeClr val="bg1"/>
                </a:solidFill>
              </a:rPr>
              <a:t>1861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Архітектор-Владислав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Садловський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Архітектурний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стиль-віденська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сецесія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pPr algn="ctr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golovniy-rags-m-lvv-8320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7"/>
            <a:ext cx="9144000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Львівський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академічний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 опери та балету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Соломії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Крушельницької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484784"/>
            <a:ext cx="4067944" cy="5373216"/>
          </a:xfrm>
        </p:spPr>
        <p:txBody>
          <a:bodyPr numCol="1"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dirty="0" err="1" smtClean="0">
                <a:solidFill>
                  <a:schemeClr val="bg1"/>
                </a:solidFill>
              </a:rPr>
              <a:t>Будівництво</a:t>
            </a:r>
            <a:r>
              <a:rPr lang="ru-RU" sz="2400" dirty="0" smtClean="0">
                <a:solidFill>
                  <a:schemeClr val="bg1"/>
                </a:solidFill>
              </a:rPr>
              <a:t> театру </a:t>
            </a:r>
            <a:r>
              <a:rPr lang="ru-RU" sz="2400" dirty="0" err="1" smtClean="0">
                <a:solidFill>
                  <a:schemeClr val="bg1"/>
                </a:solidFill>
              </a:rPr>
              <a:t>розпочалось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червні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</a:rPr>
              <a:t>1897</a:t>
            </a:r>
            <a:r>
              <a:rPr lang="ru-RU" sz="2400" dirty="0" smtClean="0">
                <a:solidFill>
                  <a:schemeClr val="bg1"/>
                </a:solidFill>
              </a:rPr>
              <a:t> року за проектом </a:t>
            </a:r>
            <a:r>
              <a:rPr lang="ru-RU" sz="2400" dirty="0" err="1" smtClean="0">
                <a:solidFill>
                  <a:schemeClr val="bg1"/>
                </a:solidFill>
              </a:rPr>
              <a:t>архітектора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Зигмунта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Горголевського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Відкрився</a:t>
            </a:r>
            <a:r>
              <a:rPr lang="ru-RU" sz="2400" dirty="0" smtClean="0">
                <a:solidFill>
                  <a:schemeClr val="bg1"/>
                </a:solidFill>
              </a:rPr>
              <a:t> театр для </a:t>
            </a:r>
            <a:r>
              <a:rPr lang="ru-RU" sz="2400" dirty="0" err="1" smtClean="0">
                <a:solidFill>
                  <a:schemeClr val="bg1"/>
                </a:solidFill>
              </a:rPr>
              <a:t>глядача</a:t>
            </a:r>
            <a:r>
              <a:rPr lang="ru-RU" sz="2400" dirty="0" smtClean="0">
                <a:solidFill>
                  <a:schemeClr val="bg1"/>
                </a:solidFill>
              </a:rPr>
              <a:t> 4 </a:t>
            </a:r>
            <a:r>
              <a:rPr lang="ru-RU" sz="2400" dirty="0" err="1" smtClean="0">
                <a:solidFill>
                  <a:schemeClr val="bg1"/>
                </a:solidFill>
              </a:rPr>
              <a:t>жовтня</a:t>
            </a:r>
            <a:r>
              <a:rPr lang="ru-RU" sz="2400" dirty="0" smtClean="0">
                <a:solidFill>
                  <a:schemeClr val="bg1"/>
                </a:solidFill>
              </a:rPr>
              <a:t> 1900 р. </a:t>
            </a:r>
            <a:r>
              <a:rPr lang="ru-RU" sz="2400" dirty="0" err="1" smtClean="0">
                <a:solidFill>
                  <a:schemeClr val="bg1"/>
                </a:solidFill>
              </a:rPr>
              <a:t>прем'єрою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лірико-драматичної</a:t>
            </a:r>
            <a:r>
              <a:rPr lang="ru-RU" sz="2400" dirty="0" smtClean="0">
                <a:solidFill>
                  <a:schemeClr val="bg1"/>
                </a:solidFill>
              </a:rPr>
              <a:t> опери «</a:t>
            </a:r>
            <a:r>
              <a:rPr lang="ru-RU" sz="2400" dirty="0" err="1" smtClean="0">
                <a:solidFill>
                  <a:schemeClr val="bg1"/>
                </a:solidFill>
              </a:rPr>
              <a:t>Янек</a:t>
            </a:r>
            <a:r>
              <a:rPr lang="ru-RU" sz="2400" dirty="0" smtClean="0">
                <a:solidFill>
                  <a:schemeClr val="bg1"/>
                </a:solidFill>
              </a:rPr>
              <a:t>» Владислава </a:t>
            </a:r>
            <a:r>
              <a:rPr lang="ru-RU" sz="2400" dirty="0" err="1" smtClean="0">
                <a:solidFill>
                  <a:schemeClr val="bg1"/>
                </a:solidFill>
              </a:rPr>
              <a:t>Желенського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Архітектурний стиль-віденський </a:t>
            </a:r>
            <a:r>
              <a:rPr lang="uk-UA" sz="2400" dirty="0" err="1" smtClean="0">
                <a:solidFill>
                  <a:schemeClr val="bg1"/>
                </a:solidFill>
              </a:rPr>
              <a:t>псевдоренесанс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wpid-l-v-vs-kiy-nac-onal-niy-akadem-chniy-teatr-operi-ta-baletu-men-solom-krushel-nic-ko_i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628800"/>
            <a:ext cx="5508104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r>
              <a:rPr lang="uk-UA" dirty="0" smtClean="0"/>
              <a:t>Личаківський цвинтар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3635896" cy="5877272"/>
          </a:xfrm>
        </p:spPr>
        <p:txBody>
          <a:bodyPr numCol="1">
            <a:normAutofit/>
          </a:bodyPr>
          <a:lstStyle/>
          <a:p>
            <a:pPr algn="ctr">
              <a:buNone/>
            </a:pPr>
            <a:r>
              <a:rPr lang="uk-UA" b="1" dirty="0" smtClean="0"/>
              <a:t>      </a:t>
            </a:r>
            <a:r>
              <a:rPr lang="vi-VN" sz="2000" b="1" dirty="0" smtClean="0">
                <a:solidFill>
                  <a:schemeClr val="bg1"/>
                </a:solidFill>
              </a:rPr>
              <a:t>Державний історико-культурний музей-заповідник «Лича́ківський цви́нтар»</a:t>
            </a:r>
            <a:r>
              <a:rPr lang="vi-VN" sz="2000" dirty="0" smtClean="0">
                <a:solidFill>
                  <a:schemeClr val="bg1"/>
                </a:solidFill>
              </a:rPr>
              <a:t> — меморіальне кладовище у Львові. На 86 полях загальною площею 40 га тут розміщені понад 300 тис. поховань (зокрема понад 2000 гробівців), на могилах встановлено близько 500 скульптур і рельєфів. Відкритий </a:t>
            </a:r>
            <a:r>
              <a:rPr lang="vi-VN" sz="2000" b="1" i="1" dirty="0" smtClean="0">
                <a:solidFill>
                  <a:schemeClr val="bg1"/>
                </a:solidFill>
              </a:rPr>
              <a:t>1786</a:t>
            </a:r>
            <a:r>
              <a:rPr lang="vi-VN" sz="2000" dirty="0" smtClean="0">
                <a:solidFill>
                  <a:schemeClr val="bg1"/>
                </a:solidFill>
              </a:rPr>
              <a:t> року, один із найстарших існуючих комунальних цвинтарів Європи.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54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908720"/>
            <a:ext cx="5580112" cy="2880320"/>
          </a:xfrm>
          <a:prstGeom prst="rect">
            <a:avLst/>
          </a:prstGeom>
        </p:spPr>
      </p:pic>
      <p:pic>
        <p:nvPicPr>
          <p:cNvPr id="6" name="Рисунок 5" descr="лл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789040"/>
            <a:ext cx="5508104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Глиня́нська бра́ма (В'їзна брама)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</a:t>
            </a:r>
            <a:r>
              <a:rPr lang="ru-RU" sz="2000" dirty="0" err="1" smtClean="0">
                <a:solidFill>
                  <a:schemeClr val="bg1"/>
                </a:solidFill>
              </a:rPr>
              <a:t>Пам'ятка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оборонної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пізнього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ренесансу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Львові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частина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фортифікацій</a:t>
            </a:r>
            <a:r>
              <a:rPr lang="ru-RU" sz="2000" dirty="0" smtClean="0">
                <a:solidFill>
                  <a:schemeClr val="bg1"/>
                </a:solidFill>
              </a:rPr>
              <a:t> Комплексу </a:t>
            </a:r>
            <a:r>
              <a:rPr lang="ru-RU" sz="2000" dirty="0" err="1" smtClean="0">
                <a:solidFill>
                  <a:schemeClr val="bg1"/>
                </a:solidFill>
              </a:rPr>
              <a:t>бернардинського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монастиря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Збудована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b="1" i="1" dirty="0" smtClean="0">
                <a:solidFill>
                  <a:schemeClr val="bg1"/>
                </a:solidFill>
              </a:rPr>
              <a:t>1618 </a:t>
            </a:r>
            <a:r>
              <a:rPr lang="ru-RU" sz="2000" dirty="0" smtClean="0">
                <a:solidFill>
                  <a:schemeClr val="bg1"/>
                </a:solidFill>
              </a:rPr>
              <a:t>р. </a:t>
            </a:r>
            <a:r>
              <a:rPr lang="ru-RU" sz="2000" dirty="0" err="1" smtClean="0">
                <a:solidFill>
                  <a:schemeClr val="bg1"/>
                </a:solidFill>
              </a:rPr>
              <a:t>Розташована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площі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Митній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Пам'ятка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найбільш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збереженим</a:t>
            </a:r>
            <a:r>
              <a:rPr lang="ru-RU" sz="2000" dirty="0" smtClean="0">
                <a:solidFill>
                  <a:schemeClr val="bg1"/>
                </a:solidFill>
              </a:rPr>
              <a:t> фрагментом </a:t>
            </a:r>
            <a:r>
              <a:rPr lang="ru-RU" sz="2000" dirty="0" err="1" smtClean="0">
                <a:solidFill>
                  <a:schemeClr val="bg1"/>
                </a:solidFill>
              </a:rPr>
              <a:t>стародавніх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фортифікацій</a:t>
            </a:r>
            <a:r>
              <a:rPr lang="ru-RU" sz="2000" dirty="0" smtClean="0">
                <a:solidFill>
                  <a:schemeClr val="bg1"/>
                </a:solidFill>
              </a:rPr>
              <a:t> Львова.</a:t>
            </a:r>
          </a:p>
          <a:p>
            <a:pPr algn="ctr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90698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8496944" cy="43651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Палац Потоцьких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r>
              <a:rPr lang="ru-RU" sz="2400" dirty="0" err="1" smtClean="0">
                <a:solidFill>
                  <a:schemeClr val="bg1"/>
                </a:solidFill>
              </a:rPr>
              <a:t>Збудовано</a:t>
            </a:r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sz="2400" b="1" dirty="0" smtClean="0">
                <a:solidFill>
                  <a:schemeClr val="bg1"/>
                </a:solidFill>
              </a:rPr>
              <a:t>1880 р</a:t>
            </a:r>
            <a:r>
              <a:rPr lang="ru-RU" sz="2400" dirty="0" smtClean="0">
                <a:solidFill>
                  <a:schemeClr val="bg1"/>
                </a:solidFill>
              </a:rPr>
              <a:t>., </a:t>
            </a:r>
            <a:r>
              <a:rPr lang="ru-RU" sz="2400" dirty="0" err="1" smtClean="0">
                <a:solidFill>
                  <a:schemeClr val="bg1"/>
                </a:solidFill>
              </a:rPr>
              <a:t>реконструйовано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1973—1974 </a:t>
            </a:r>
            <a:r>
              <a:rPr lang="ru-RU" sz="2400" dirty="0" err="1" smtClean="0">
                <a:solidFill>
                  <a:schemeClr val="bg1"/>
                </a:solidFill>
              </a:rPr>
              <a:t>Архітектурні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стиль-</a:t>
            </a:r>
            <a:r>
              <a:rPr lang="ru-RU" sz="2400" b="1" dirty="0" err="1" smtClean="0">
                <a:solidFill>
                  <a:schemeClr val="bg1"/>
                </a:solidFill>
              </a:rPr>
              <a:t>класицизм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Архітектори-Луї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Довернь</a:t>
            </a:r>
            <a:r>
              <a:rPr lang="de-DE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Юліан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Цибульський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024px-Дворец_Потоцки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9144000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Міська Ратуша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805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У </a:t>
            </a:r>
            <a:r>
              <a:rPr lang="ru-RU" sz="2000" dirty="0" err="1" smtClean="0">
                <a:solidFill>
                  <a:schemeClr val="bg1"/>
                </a:solidFill>
              </a:rPr>
              <a:t>центрі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площі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стоїть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будівля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ратуші</a:t>
            </a:r>
            <a:r>
              <a:rPr lang="ru-RU" sz="2000" dirty="0" smtClean="0">
                <a:solidFill>
                  <a:schemeClr val="bg1"/>
                </a:solidFill>
              </a:rPr>
              <a:t>. Тут у </a:t>
            </a:r>
            <a:r>
              <a:rPr lang="ru-RU" sz="2000" dirty="0" err="1" smtClean="0">
                <a:solidFill>
                  <a:schemeClr val="bg1"/>
                </a:solidFill>
              </a:rPr>
              <a:t>всі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нині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урядують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виборчі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органи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влади</a:t>
            </a:r>
            <a:r>
              <a:rPr lang="ru-RU" sz="2000" dirty="0" smtClean="0">
                <a:solidFill>
                  <a:schemeClr val="bg1"/>
                </a:solidFill>
              </a:rPr>
              <a:t>. В </a:t>
            </a:r>
            <a:r>
              <a:rPr lang="ru-RU" sz="2000" dirty="0" err="1" smtClean="0">
                <a:solidFill>
                  <a:schemeClr val="bg1"/>
                </a:solidFill>
              </a:rPr>
              <a:t>середньовіччі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містом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керував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бурмістр</a:t>
            </a:r>
            <a:r>
              <a:rPr lang="ru-RU" sz="2000" dirty="0" smtClean="0">
                <a:solidFill>
                  <a:schemeClr val="bg1"/>
                </a:solidFill>
              </a:rPr>
              <a:t>, рада,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відала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міським</a:t>
            </a:r>
            <a:r>
              <a:rPr lang="ru-RU" sz="2000" dirty="0" smtClean="0">
                <a:solidFill>
                  <a:schemeClr val="bg1"/>
                </a:solidFill>
              </a:rPr>
              <a:t> бюджетом </a:t>
            </a:r>
            <a:r>
              <a:rPr lang="ru-RU" sz="2000" dirty="0" err="1" smtClean="0">
                <a:solidFill>
                  <a:schemeClr val="bg1"/>
                </a:solidFill>
              </a:rPr>
              <a:t>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податками</a:t>
            </a:r>
            <a:r>
              <a:rPr lang="ru-RU" sz="2000" dirty="0" smtClean="0">
                <a:solidFill>
                  <a:schemeClr val="bg1"/>
                </a:solidFill>
              </a:rPr>
              <a:t>, та лава,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чинила суд. </a:t>
            </a:r>
            <a:r>
              <a:rPr lang="ru-RU" sz="2000" dirty="0" err="1" smtClean="0">
                <a:solidFill>
                  <a:schemeClr val="bg1"/>
                </a:solidFill>
              </a:rPr>
              <a:t>Нинішня</a:t>
            </a:r>
            <a:r>
              <a:rPr lang="ru-RU" sz="2000" dirty="0" smtClean="0">
                <a:solidFill>
                  <a:schemeClr val="bg1"/>
                </a:solidFill>
              </a:rPr>
              <a:t> ратуша,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стоїть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центрі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площі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збудована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b="1" i="1" dirty="0" smtClean="0">
                <a:solidFill>
                  <a:schemeClr val="bg1"/>
                </a:solidFill>
              </a:rPr>
              <a:t>1827–1835 </a:t>
            </a:r>
            <a:r>
              <a:rPr lang="ru-RU" sz="2000" b="1" i="1" dirty="0" err="1" smtClean="0">
                <a:solidFill>
                  <a:schemeClr val="bg1"/>
                </a:solidFill>
              </a:rPr>
              <a:t>рр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  <a:r>
              <a:rPr lang="ru-RU" sz="2000" u="sng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 err="1" smtClean="0">
                <a:solidFill>
                  <a:schemeClr val="bg1"/>
                </a:solidFill>
              </a:rPr>
              <a:t>стилі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u="sng" dirty="0" err="1" smtClean="0">
                <a:solidFill>
                  <a:schemeClr val="bg1"/>
                </a:solidFill>
              </a:rPr>
              <a:t>класицизм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0159431001459349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8784976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Фонтани</a:t>
            </a:r>
            <a:r>
              <a:rPr lang="ru-RU" dirty="0" smtClean="0"/>
              <a:t> на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у </a:t>
            </a:r>
            <a:r>
              <a:rPr lang="ru-RU" dirty="0" err="1" smtClean="0"/>
              <a:t>Львові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r>
              <a:rPr lang="ru-RU" sz="2400" b="1" i="1" dirty="0" smtClean="0">
                <a:solidFill>
                  <a:schemeClr val="bg1"/>
                </a:solidFill>
              </a:rPr>
              <a:t>1810-1814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рр</a:t>
            </a:r>
            <a:r>
              <a:rPr lang="ru-RU" sz="2400" b="1" i="1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</a:rPr>
              <a:t>Чотири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античні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фігури</a:t>
            </a:r>
            <a:r>
              <a:rPr lang="ru-RU" sz="2400" dirty="0" smtClean="0">
                <a:solidFill>
                  <a:schemeClr val="bg1"/>
                </a:solidFill>
              </a:rPr>
              <a:t>: бога </a:t>
            </a:r>
            <a:r>
              <a:rPr lang="ru-RU" sz="2400" dirty="0" err="1" smtClean="0">
                <a:solidFill>
                  <a:schemeClr val="bg1"/>
                </a:solidFill>
              </a:rPr>
              <a:t>морів</a:t>
            </a:r>
            <a:r>
              <a:rPr lang="ru-RU" sz="2400" dirty="0" smtClean="0">
                <a:solidFill>
                  <a:schemeClr val="bg1"/>
                </a:solidFill>
              </a:rPr>
              <a:t> Нептуна,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дружини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Амфітрити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богині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полювання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Діани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героя </a:t>
            </a:r>
            <a:r>
              <a:rPr lang="ru-RU" sz="2400" dirty="0" err="1" smtClean="0">
                <a:solidFill>
                  <a:schemeClr val="bg1"/>
                </a:solidFill>
              </a:rPr>
              <a:t>Адоніса</a:t>
            </a:r>
            <a:r>
              <a:rPr lang="ru-RU" sz="2400" dirty="0" smtClean="0">
                <a:solidFill>
                  <a:schemeClr val="bg1"/>
                </a:solidFill>
              </a:rPr>
              <a:t> — </a:t>
            </a:r>
            <a:r>
              <a:rPr lang="ru-RU" sz="2400" dirty="0" err="1" smtClean="0">
                <a:solidFill>
                  <a:schemeClr val="bg1"/>
                </a:solidFill>
              </a:rPr>
              <a:t>творіння</a:t>
            </a:r>
            <a:r>
              <a:rPr lang="ru-RU" sz="2400" dirty="0" smtClean="0">
                <a:solidFill>
                  <a:schemeClr val="bg1"/>
                </a:solidFill>
              </a:rPr>
              <a:t> скульптора Гартмана </a:t>
            </a:r>
            <a:r>
              <a:rPr lang="ru-RU" sz="2400" dirty="0" err="1" smtClean="0">
                <a:solidFill>
                  <a:schemeClr val="bg1"/>
                </a:solidFill>
              </a:rPr>
              <a:t>Вітвера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axtSZ9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8401490" cy="43421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2400" dirty="0" smtClean="0"/>
              <a:t>Архікафедра́льна бази́ліка Успі́ння Пресвято́ї Ді́ви Марі́ї, або Лати́нський кафедра́льний собо́р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Римо-католицька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базиліка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головний</a:t>
            </a:r>
            <a:r>
              <a:rPr lang="ru-RU" sz="2000" dirty="0" smtClean="0">
                <a:solidFill>
                  <a:schemeClr val="bg1"/>
                </a:solidFill>
              </a:rPr>
              <a:t> храм </a:t>
            </a:r>
            <a:r>
              <a:rPr lang="ru-RU" sz="2000" dirty="0" err="1" smtClean="0">
                <a:solidFill>
                  <a:schemeClr val="bg1"/>
                </a:solidFill>
              </a:rPr>
              <a:t>Львівської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архідієцезії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Римо-Католицької</a:t>
            </a:r>
            <a:r>
              <a:rPr lang="ru-RU" sz="2000" dirty="0" smtClean="0">
                <a:solidFill>
                  <a:schemeClr val="bg1"/>
                </a:solidFill>
              </a:rPr>
              <a:t> Церкви на </a:t>
            </a:r>
            <a:r>
              <a:rPr lang="ru-RU" sz="2000" dirty="0" err="1" smtClean="0">
                <a:solidFill>
                  <a:schemeClr val="bg1"/>
                </a:solidFill>
              </a:rPr>
              <a:t>Катедральній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площі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Львові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Україна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Пам'ятка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сакральної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XIV—XVIII </a:t>
            </a:r>
            <a:r>
              <a:rPr lang="ru-RU" sz="2000" dirty="0" err="1" smtClean="0">
                <a:solidFill>
                  <a:schemeClr val="bg1"/>
                </a:solidFill>
              </a:rPr>
              <a:t>століття</a:t>
            </a:r>
            <a:r>
              <a:rPr lang="ru-RU" sz="2000" dirty="0" smtClean="0">
                <a:solidFill>
                  <a:schemeClr val="bg1"/>
                </a:solidFill>
              </a:rPr>
              <a:t>.  </a:t>
            </a:r>
          </a:p>
          <a:p>
            <a:pPr algn="ctr"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Поч</a:t>
            </a:r>
            <a:r>
              <a:rPr lang="ru-RU" sz="2000" dirty="0" smtClean="0">
                <a:solidFill>
                  <a:schemeClr val="bg1"/>
                </a:solidFill>
              </a:rPr>
              <a:t>. будівництва-</a:t>
            </a:r>
            <a:r>
              <a:rPr lang="ru-RU" sz="2000" b="1" i="1" dirty="0" smtClean="0">
                <a:solidFill>
                  <a:schemeClr val="bg1"/>
                </a:solidFill>
              </a:rPr>
              <a:t>1380</a:t>
            </a:r>
            <a:r>
              <a:rPr lang="ru-RU" sz="2000" dirty="0" smtClean="0">
                <a:solidFill>
                  <a:schemeClr val="bg1"/>
                </a:solidFill>
              </a:rPr>
              <a:t>-ті </a:t>
            </a:r>
            <a:r>
              <a:rPr lang="ru-RU" sz="2000" dirty="0" err="1" smtClean="0">
                <a:solidFill>
                  <a:schemeClr val="bg1"/>
                </a:solidFill>
              </a:rPr>
              <a:t>рр</a:t>
            </a:r>
            <a:r>
              <a:rPr lang="ru-RU" sz="2000" dirty="0" smtClean="0">
                <a:solidFill>
                  <a:schemeClr val="bg1"/>
                </a:solidFill>
              </a:rPr>
              <a:t>., кінець-</a:t>
            </a:r>
            <a:r>
              <a:rPr lang="ru-RU" sz="2000" b="1" i="1" dirty="0" smtClean="0">
                <a:solidFill>
                  <a:schemeClr val="bg1"/>
                </a:solidFill>
              </a:rPr>
              <a:t>1493</a:t>
            </a:r>
            <a:r>
              <a:rPr lang="ru-RU" sz="2000" dirty="0" smtClean="0">
                <a:solidFill>
                  <a:schemeClr val="bg1"/>
                </a:solidFill>
              </a:rPr>
              <a:t> р.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lviv_katedr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7992888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Домініканський собор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532440" cy="5733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Греко-католицька церква у центральній частині Львова. Збудований в </a:t>
            </a:r>
          </a:p>
          <a:p>
            <a:pPr algn="ctr">
              <a:buNone/>
            </a:pPr>
            <a:r>
              <a:rPr lang="uk-UA" sz="2000" b="1" i="1" dirty="0" smtClean="0">
                <a:solidFill>
                  <a:schemeClr val="bg1"/>
                </a:solidFill>
              </a:rPr>
              <a:t>1749</a:t>
            </a:r>
            <a:r>
              <a:rPr lang="uk-UA" sz="2000" dirty="0" smtClean="0">
                <a:solidFill>
                  <a:schemeClr val="bg1"/>
                </a:solidFill>
              </a:rPr>
              <a:t> р. Архітектор-Мартин </a:t>
            </a:r>
            <a:r>
              <a:rPr lang="uk-UA" sz="2000" dirty="0" err="1" smtClean="0">
                <a:solidFill>
                  <a:schemeClr val="bg1"/>
                </a:solidFill>
              </a:rPr>
              <a:t>Урбанік</a:t>
            </a:r>
            <a:r>
              <a:rPr lang="uk-UA" sz="2000" dirty="0" smtClean="0">
                <a:solidFill>
                  <a:schemeClr val="bg1"/>
                </a:solidFill>
              </a:rPr>
              <a:t>. Архітектурний стиль-пізнє бароко. Занесений до всесвітньої спадщини ЮНЕСКО.</a:t>
            </a:r>
          </a:p>
          <a:p>
            <a:endParaRPr lang="ru-RU" sz="2400" dirty="0"/>
          </a:p>
        </p:txBody>
      </p:sp>
      <p:pic>
        <p:nvPicPr>
          <p:cNvPr id="4" name="Рисунок 3" descr="lviv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6840760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Вірменський собор </a:t>
            </a:r>
            <a:r>
              <a:rPr lang="uk-UA" dirty="0" err="1" smtClean="0"/>
              <a:t>Успіння</a:t>
            </a:r>
            <a:r>
              <a:rPr lang="uk-UA" dirty="0" smtClean="0"/>
              <a:t> Пресвятої Богородиці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445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Пам'ятка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національного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значення</a:t>
            </a:r>
            <a:r>
              <a:rPr lang="ru-RU" sz="2000" dirty="0" smtClean="0">
                <a:solidFill>
                  <a:schemeClr val="bg1"/>
                </a:solidFill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</a:rPr>
              <a:t>Львові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належить</a:t>
            </a:r>
            <a:r>
              <a:rPr lang="ru-RU" sz="2000" dirty="0" smtClean="0">
                <a:solidFill>
                  <a:schemeClr val="bg1"/>
                </a:solidFill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</a:rPr>
              <a:t>Світової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спадщини</a:t>
            </a:r>
            <a:r>
              <a:rPr lang="ru-RU" sz="2000" dirty="0" smtClean="0">
                <a:solidFill>
                  <a:schemeClr val="bg1"/>
                </a:solidFill>
              </a:rPr>
              <a:t> ЮНЕСКО; </a:t>
            </a:r>
            <a:r>
              <a:rPr lang="ru-RU" sz="2000" dirty="0" err="1" smtClean="0">
                <a:solidFill>
                  <a:schemeClr val="bg1"/>
                </a:solidFill>
              </a:rPr>
              <a:t>єдиний</a:t>
            </a:r>
            <a:r>
              <a:rPr lang="ru-RU" sz="2000" dirty="0" smtClean="0">
                <a:solidFill>
                  <a:schemeClr val="bg1"/>
                </a:solidFill>
              </a:rPr>
              <a:t> храм </a:t>
            </a:r>
            <a:r>
              <a:rPr lang="ru-RU" sz="2000" dirty="0" err="1" smtClean="0">
                <a:solidFill>
                  <a:schemeClr val="bg1"/>
                </a:solidFill>
              </a:rPr>
              <a:t>Вірменсько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апостольської</a:t>
            </a:r>
            <a:r>
              <a:rPr lang="ru-RU" sz="2000" dirty="0" smtClean="0">
                <a:solidFill>
                  <a:schemeClr val="bg1"/>
                </a:solidFill>
              </a:rPr>
              <a:t> церкви в </a:t>
            </a:r>
            <a:r>
              <a:rPr lang="ru-RU" sz="2000" dirty="0" err="1" smtClean="0">
                <a:solidFill>
                  <a:schemeClr val="bg1"/>
                </a:solidFill>
              </a:rPr>
              <a:t>Західній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Україні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Поч</a:t>
            </a:r>
            <a:r>
              <a:rPr lang="ru-RU" sz="2000" dirty="0" smtClean="0">
                <a:solidFill>
                  <a:schemeClr val="bg1"/>
                </a:solidFill>
              </a:rPr>
              <a:t>. будівництва-</a:t>
            </a:r>
            <a:r>
              <a:rPr lang="ru-RU" sz="2000" b="1" i="1" dirty="0" smtClean="0">
                <a:solidFill>
                  <a:schemeClr val="bg1"/>
                </a:solidFill>
              </a:rPr>
              <a:t>1363</a:t>
            </a:r>
            <a:r>
              <a:rPr lang="ru-RU" sz="2000" dirty="0" smtClean="0">
                <a:solidFill>
                  <a:schemeClr val="bg1"/>
                </a:solidFill>
              </a:rPr>
              <a:t> р., кінець-</a:t>
            </a:r>
            <a:r>
              <a:rPr lang="ru-RU" sz="2000" b="1" i="1" dirty="0" smtClean="0">
                <a:solidFill>
                  <a:schemeClr val="bg1"/>
                </a:solidFill>
              </a:rPr>
              <a:t>1370р.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Архітектор-Дорінг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virm_so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7200800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Архикафедральний</a:t>
            </a:r>
            <a:r>
              <a:rPr lang="uk-UA" dirty="0" smtClean="0"/>
              <a:t> собор святого Юра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517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Собор галицької митрополії УГКЦ. Будівництво-</a:t>
            </a:r>
            <a:r>
              <a:rPr lang="uk-UA" sz="2000" b="1" i="1" dirty="0" smtClean="0">
                <a:solidFill>
                  <a:schemeClr val="bg1"/>
                </a:solidFill>
              </a:rPr>
              <a:t>1744-1762 </a:t>
            </a:r>
            <a:r>
              <a:rPr lang="uk-UA" sz="2000" dirty="0" smtClean="0">
                <a:solidFill>
                  <a:schemeClr val="bg1"/>
                </a:solidFill>
              </a:rPr>
              <a:t>рр. Архітектор-Бернард </a:t>
            </a:r>
            <a:r>
              <a:rPr lang="uk-UA" sz="2000" dirty="0" err="1" smtClean="0">
                <a:solidFill>
                  <a:schemeClr val="bg1"/>
                </a:solidFill>
              </a:rPr>
              <a:t>Меретин</a:t>
            </a:r>
            <a:r>
              <a:rPr lang="uk-UA" sz="2000" dirty="0" smtClean="0">
                <a:solidFill>
                  <a:schemeClr val="bg1"/>
                </a:solidFill>
              </a:rPr>
              <a:t>. Скульптор-Іван </a:t>
            </a:r>
            <a:r>
              <a:rPr lang="uk-UA" sz="2000" dirty="0" err="1" smtClean="0">
                <a:solidFill>
                  <a:schemeClr val="bg1"/>
                </a:solidFill>
              </a:rPr>
              <a:t>Пінзель</a:t>
            </a:r>
            <a:r>
              <a:rPr lang="uk-UA" sz="2000" dirty="0" smtClean="0">
                <a:solidFill>
                  <a:schemeClr val="bg1"/>
                </a:solidFill>
              </a:rPr>
              <a:t>. Архітектурний стиль-пізнє бароко. Належить до Світової спадщини ЮНЕСКО.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t-ura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8208912" cy="458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Скульптура Юрій Змієборець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Скульптура на фасаді собору святого Юра. </a:t>
            </a:r>
          </a:p>
          <a:p>
            <a:pPr algn="ctr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Архітектор-Іван </a:t>
            </a:r>
            <a:r>
              <a:rPr lang="uk-UA" sz="2400" dirty="0" err="1" smtClean="0">
                <a:solidFill>
                  <a:schemeClr val="bg1"/>
                </a:solidFill>
              </a:rPr>
              <a:t>Пінзель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05120806_160504_1407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920880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375</TotalTime>
  <Words>658</Words>
  <Application>Microsoft Office PowerPoint</Application>
  <PresentationFormat>Экран (4:3)</PresentationFormat>
  <Paragraphs>58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Апекс</vt:lpstr>
      <vt:lpstr>Архітектура  Львова</vt:lpstr>
      <vt:lpstr>Площа Ринок</vt:lpstr>
      <vt:lpstr>Міська Ратуша</vt:lpstr>
      <vt:lpstr>Фонтани на Площі Ринок у Львові</vt:lpstr>
      <vt:lpstr>Архікафедра́льна бази́ліка Успі́ння Пресвято́ї Ді́ви Марі́ї, або Лати́нський кафедра́льний собо́р</vt:lpstr>
      <vt:lpstr>Домініканський собор</vt:lpstr>
      <vt:lpstr>Вірменський собор Успіння Пресвятої Богородиці</vt:lpstr>
      <vt:lpstr>Архикафедральний собор святого Юра</vt:lpstr>
      <vt:lpstr>Скульптура Юрій Змієборець</vt:lpstr>
      <vt:lpstr>Бернандинський монастир</vt:lpstr>
      <vt:lpstr>Костел Іоанна Хрестителя</vt:lpstr>
      <vt:lpstr>Це́рква Ма́тері Бо́жої Неуста́нної По́мочі </vt:lpstr>
      <vt:lpstr>Монастир св.Онуфрія – XIII ст.</vt:lpstr>
      <vt:lpstr>Ансамбль “Руська трійця”</vt:lpstr>
      <vt:lpstr>Вежа Корнякта</vt:lpstr>
      <vt:lpstr>Каплиця Трьох Святителів</vt:lpstr>
      <vt:lpstr>Каплиця Боїмів</vt:lpstr>
      <vt:lpstr>Чорна кам`яниця </vt:lpstr>
      <vt:lpstr>Пала́ц Корня́кта, також Королівська кам'яниця</vt:lpstr>
      <vt:lpstr>Головний залізничний вокзал </vt:lpstr>
      <vt:lpstr>Львівський національний академічний театр опери та балету імені Соломії Крушельницької</vt:lpstr>
      <vt:lpstr>Личаківський цвинтар</vt:lpstr>
      <vt:lpstr>Глиня́нська бра́ма (В'їзна брама)</vt:lpstr>
      <vt:lpstr>Палац Потоцьких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 Львова</dc:title>
  <dc:creator>1</dc:creator>
  <cp:lastModifiedBy>Гімназист</cp:lastModifiedBy>
  <cp:revision>6</cp:revision>
  <dcterms:created xsi:type="dcterms:W3CDTF">2017-03-25T19:40:12Z</dcterms:created>
  <dcterms:modified xsi:type="dcterms:W3CDTF">2018-03-05T08:31:53Z</dcterms:modified>
</cp:coreProperties>
</file>