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0"/>
  </p:notesMasterIdLst>
  <p:sldIdLst>
    <p:sldId id="256" r:id="rId2"/>
    <p:sldId id="257" r:id="rId3"/>
    <p:sldId id="279" r:id="rId4"/>
    <p:sldId id="258" r:id="rId5"/>
    <p:sldId id="285" r:id="rId6"/>
    <p:sldId id="284" r:id="rId7"/>
    <p:sldId id="294" r:id="rId8"/>
    <p:sldId id="262" r:id="rId9"/>
    <p:sldId id="263" r:id="rId10"/>
    <p:sldId id="265" r:id="rId11"/>
    <p:sldId id="286" r:id="rId12"/>
    <p:sldId id="282" r:id="rId13"/>
    <p:sldId id="267" r:id="rId14"/>
    <p:sldId id="269" r:id="rId15"/>
    <p:sldId id="296" r:id="rId16"/>
    <p:sldId id="270" r:id="rId17"/>
    <p:sldId id="272" r:id="rId18"/>
    <p:sldId id="297" r:id="rId19"/>
    <p:sldId id="276" r:id="rId20"/>
    <p:sldId id="298" r:id="rId21"/>
    <p:sldId id="288" r:id="rId22"/>
    <p:sldId id="289" r:id="rId23"/>
    <p:sldId id="290" r:id="rId24"/>
    <p:sldId id="299" r:id="rId25"/>
    <p:sldId id="293" r:id="rId26"/>
    <p:sldId id="295" r:id="rId27"/>
    <p:sldId id="300" r:id="rId28"/>
    <p:sldId id="30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0000"/>
    <a:srgbClr val="3333FF"/>
    <a:srgbClr val="003300"/>
    <a:srgbClr val="66D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2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C5A73-EFE9-45F7-ABF4-F5AA1F453879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1F6E4-33F2-4ED3-8569-47819B86A7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22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F6E4-33F2-4ED3-8569-47819B86A7D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20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F6E4-33F2-4ED3-8569-47819B86A7D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43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F6E4-33F2-4ED3-8569-47819B86A7D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4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microsoft.com/office/2007/relationships/hdphoto" Target="../media/hdphoto2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7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microsoft.com/office/2007/relationships/hdphoto" Target="../media/hdphoto3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microsoft.com/office/2007/relationships/hdphoto" Target="../media/hdphoto3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microsoft.com/office/2007/relationships/hdphoto" Target="../media/hdphoto33.wdp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4.wdp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microsoft.com/office/2007/relationships/hdphoto" Target="../media/hdphoto36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8.wdp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7" Type="http://schemas.microsoft.com/office/2007/relationships/hdphoto" Target="../media/hdphoto41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microsoft.com/office/2007/relationships/hdphoto" Target="../media/hdphoto40.wdp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3.wdp"/><Relationship Id="rId5" Type="http://schemas.openxmlformats.org/officeDocument/2006/relationships/image" Target="../media/image84.png"/><Relationship Id="rId4" Type="http://schemas.microsoft.com/office/2007/relationships/hdphoto" Target="../media/hdphoto4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hdphoto" Target="../media/hdphoto45.wdp"/><Relationship Id="rId7" Type="http://schemas.microsoft.com/office/2007/relationships/hdphoto" Target="../media/hdphoto47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microsoft.com/office/2007/relationships/hdphoto" Target="../media/hdphoto46.wdp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7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67" y="980728"/>
            <a:ext cx="9144000" cy="1080120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990000"/>
                </a:solidFill>
                <a:effectLst/>
                <a:latin typeface="AGOpusHighResolution" pitchFamily="2" charset="0"/>
              </a:rPr>
              <a:t>РОЗКВІТ КУЛЬТУРИ УКРАЇНИ</a:t>
            </a:r>
            <a:br>
              <a:rPr lang="uk-UA" sz="3200" b="1" dirty="0" smtClean="0">
                <a:solidFill>
                  <a:srgbClr val="990000"/>
                </a:solidFill>
                <a:effectLst/>
                <a:latin typeface="AGOpusHighResolution" pitchFamily="2" charset="0"/>
              </a:rPr>
            </a:br>
            <a:r>
              <a:rPr lang="uk-UA" sz="3200" b="1" dirty="0" smtClean="0">
                <a:solidFill>
                  <a:srgbClr val="990000"/>
                </a:solidFill>
                <a:effectLst/>
                <a:latin typeface="AGOpusHighResolution" pitchFamily="2" charset="0"/>
              </a:rPr>
              <a:t>ЗА ДОБИ КОЗАЦЬКОГО БАРОКО</a:t>
            </a:r>
            <a:endParaRPr lang="ru-RU" sz="3200" b="1" dirty="0">
              <a:solidFill>
                <a:srgbClr val="990000"/>
              </a:solidFill>
              <a:effectLst/>
              <a:latin typeface="AGOpusHighResolution" pitchFamily="2" charset="0"/>
            </a:endParaRPr>
          </a:p>
        </p:txBody>
      </p:sp>
      <p:pic>
        <p:nvPicPr>
          <p:cNvPr id="129026" name="Picture 2" descr="http://indragop.org.ua/baroko/kozacke_baroko_orig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11" t="5282" r="4235" b="5403"/>
          <a:stretch/>
        </p:blipFill>
        <p:spPr bwMode="auto">
          <a:xfrm>
            <a:off x="1691679" y="2419103"/>
            <a:ext cx="5762069" cy="3790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3148605" y="420699"/>
            <a:ext cx="2500330" cy="3151177"/>
            <a:chOff x="3068862" y="373381"/>
            <a:chExt cx="2500330" cy="3151177"/>
          </a:xfrm>
        </p:grpSpPr>
        <p:sp>
          <p:nvSpPr>
            <p:cNvPr id="7" name="TextBox 6"/>
            <p:cNvSpPr txBox="1"/>
            <p:nvPr/>
          </p:nvSpPr>
          <p:spPr>
            <a:xfrm>
              <a:off x="3068862" y="3186004"/>
              <a:ext cx="2500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b="1" dirty="0" smtClean="0">
                  <a:latin typeface="Arial" pitchFamily="34" charset="0"/>
                  <a:cs typeface="Arial" pitchFamily="34" charset="0"/>
                </a:rPr>
                <a:t>ІВАН МАКСИМОВИЧ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532" name="Picture 4" descr="http://www.pravenc.ru/data/2010/09/29/1234250049/i400.jpg"/>
            <p:cNvPicPr>
              <a:picLocks noChangeAspect="1" noChangeArrowheads="1"/>
            </p:cNvPicPr>
            <p:nvPr/>
          </p:nvPicPr>
          <p:blipFill rotWithShape="1">
            <a:blip r:embed="rId2"/>
            <a:srcRect l="4669" t="1316"/>
            <a:stretch/>
          </p:blipFill>
          <p:spPr bwMode="auto">
            <a:xfrm>
              <a:off x="3304902" y="373381"/>
              <a:ext cx="2028250" cy="27004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507226" y="3751015"/>
            <a:ext cx="2095871" cy="2829245"/>
            <a:chOff x="1475997" y="3676143"/>
            <a:chExt cx="2095871" cy="3125885"/>
          </a:xfrm>
        </p:grpSpPr>
        <p:sp>
          <p:nvSpPr>
            <p:cNvPr id="9" name="TextBox 8"/>
            <p:cNvSpPr txBox="1"/>
            <p:nvPr/>
          </p:nvSpPr>
          <p:spPr>
            <a:xfrm>
              <a:off x="1475997" y="6463474"/>
              <a:ext cx="20717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b="1" dirty="0" smtClean="0">
                  <a:latin typeface="Arial" pitchFamily="34" charset="0"/>
                  <a:cs typeface="Arial" pitchFamily="34" charset="0"/>
                </a:rPr>
                <a:t>ПИЛИП ОРЛИК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534" name="Picture 6" descr="http://visionary.management.com.ua/wp-content/uploads/2010/04/pilip_orli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166" y="3676143"/>
              <a:ext cx="2071702" cy="26818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2536" name="Picture 8" descr="http://upload.wikimedia.org/wikipedia/commons/thumb/3/36/Feofan_Prokopovich.jpg/280px-Feofan_Prokopovic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7661" y="420701"/>
            <a:ext cx="2223901" cy="2700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940152" y="3233322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ФЕОФАН ПРОКОПОВИЧ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349099" y="3744078"/>
            <a:ext cx="3267529" cy="2852246"/>
            <a:chOff x="4485654" y="3597040"/>
            <a:chExt cx="3478337" cy="3151298"/>
          </a:xfrm>
        </p:grpSpPr>
        <p:pic>
          <p:nvPicPr>
            <p:cNvPr id="22540" name="Picture 12" descr="File:Лазарь Баранович.jpg"/>
            <p:cNvPicPr>
              <a:picLocks noChangeAspect="1" noChangeArrowheads="1"/>
            </p:cNvPicPr>
            <p:nvPr/>
          </p:nvPicPr>
          <p:blipFill>
            <a:blip r:embed="rId6">
              <a:lum bright="10000" contras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668" y="3597040"/>
              <a:ext cx="2262204" cy="27146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4485654" y="6374287"/>
              <a:ext cx="3478337" cy="37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b="1" dirty="0" smtClean="0">
                  <a:latin typeface="Arial" pitchFamily="34" charset="0"/>
                  <a:cs typeface="Arial" pitchFamily="34" charset="0"/>
                </a:rPr>
                <a:t>ЛАЗАР БАРАНОВИЧ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55263" y="389206"/>
            <a:ext cx="2752264" cy="3182670"/>
            <a:chOff x="324448" y="252129"/>
            <a:chExt cx="2732470" cy="3163560"/>
          </a:xfrm>
        </p:grpSpPr>
        <p:pic>
          <p:nvPicPr>
            <p:cNvPr id="22538" name="Picture 10" descr="http://100v.com.ua/sites/100v.com.ua/files/s._yavorskiy_0.jpg"/>
            <p:cNvPicPr>
              <a:picLocks noChangeAspect="1" noChangeArrowheads="1"/>
            </p:cNvPicPr>
            <p:nvPr/>
          </p:nvPicPr>
          <p:blipFill>
            <a:blip r:embed="rId8">
              <a:lum contrast="20000"/>
            </a:blip>
            <a:srcRect/>
            <a:stretch>
              <a:fillRect/>
            </a:stretch>
          </p:blipFill>
          <p:spPr bwMode="auto">
            <a:xfrm>
              <a:off x="600272" y="252129"/>
              <a:ext cx="2118812" cy="27375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324448" y="3071811"/>
              <a:ext cx="2732470" cy="34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b="1" dirty="0" smtClean="0">
                  <a:latin typeface="Arial" pitchFamily="34" charset="0"/>
                  <a:cs typeface="Arial" pitchFamily="34" charset="0"/>
                </a:rPr>
                <a:t>СТЕФАН ЯВОРСЬКИЙ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j.livelib.ru/boocover/1000463826/l/04f0/Feofan_Prokopovich__Vladimir._Tragedokomediy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3347943" cy="4984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6" name="Picture 6" descr="http://histans.com/EHU/Z/Zinoviiv_K.jpg"/>
          <p:cNvPicPr>
            <a:picLocks noChangeAspect="1" noChangeArrowheads="1"/>
          </p:cNvPicPr>
          <p:nvPr/>
        </p:nvPicPr>
        <p:blipFill>
          <a:blip r:embed="rId4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4671035" y="1220943"/>
            <a:ext cx="3567308" cy="4902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68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 bright="-20000"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152" y="1704713"/>
            <a:ext cx="2736304" cy="3852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http://www.pravenc.ru/data/343/478/1234/i400.jpg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86" y="1719820"/>
            <a:ext cx="254317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piv.org.ua/_pu/3/88184539.jpg"/>
          <p:cNvPicPr>
            <a:picLocks noChangeAspect="1" noChangeArrowheads="1"/>
          </p:cNvPicPr>
          <p:nvPr/>
        </p:nvPicPr>
        <p:blipFill>
          <a:blip r:embed="rId5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11" y="908720"/>
            <a:ext cx="2692488" cy="3594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81208" y="4637730"/>
            <a:ext cx="22300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М. ДІЛЕЦЬКИЙ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21004" y="5748248"/>
            <a:ext cx="3445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«ГРАМАТИКА МУСІКІЙСЬКА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403" y="5785329"/>
            <a:ext cx="2796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ПАРТЕСНИЙ КОНЦЕРТ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2160" y="4291478"/>
            <a:ext cx="2529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ДМИТРО</a:t>
            </a:r>
          </a:p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БОРТНЯНСЬКИЙ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256" y="4293096"/>
            <a:ext cx="2481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МАКСИМ</a:t>
            </a:r>
          </a:p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БЕРЕЗОВСЬКИЙ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3063" y="5799167"/>
            <a:ext cx="2071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ГРИГОРІЙ</a:t>
            </a:r>
          </a:p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СКОВОРОДА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2" descr="0027-019-Bortnjanskij-Dmitrij-Stepanovich-1751-182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012160" y="1178650"/>
            <a:ext cx="2290489" cy="293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2192" r="4652" b="3590"/>
          <a:stretch/>
        </p:blipFill>
        <p:spPr>
          <a:xfrm>
            <a:off x="3203848" y="2780928"/>
            <a:ext cx="2213734" cy="281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8" name="Picture 6" descr="http://www.belcanto.ru/media/images/uploaded/berezovsky-maxim.jpg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7563" y="1240064"/>
            <a:ext cx="2103076" cy="2851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88024" y="1556792"/>
            <a:ext cx="42467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УСПЕНСЬКИЙ СОБОР </a:t>
            </a:r>
          </a:p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КИЄВО-ПЕЧЕРСЬКОЇ </a:t>
            </a:r>
          </a:p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ЛАВРИ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8" name="Picture 4" descr="http://toursdekiev.com.ua/files/ChMixaylovskiy_s_kolokolne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42601" y="3140968"/>
            <a:ext cx="4800632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79512" y="5225341"/>
            <a:ext cx="35323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200" b="1" dirty="0" smtClean="0">
                <a:latin typeface="Arial" pitchFamily="34" charset="0"/>
                <a:cs typeface="Arial" pitchFamily="34" charset="0"/>
              </a:rPr>
              <a:t>МИХАЙЛІВСЬКИЙ ЗОЛОТОВЕРХИЙ СОБОР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0" y="988369"/>
            <a:ext cx="4213225" cy="2987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0912" y="476672"/>
            <a:ext cx="3132804" cy="4124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4786322"/>
            <a:ext cx="4272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В. Верещагін “Церква </a:t>
            </a:r>
          </a:p>
          <a:p>
            <a:pPr algn="ct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Києво-Печерської лаври”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2664" y="256631"/>
            <a:ext cx="2441190" cy="3250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0982" y="3764205"/>
            <a:ext cx="3784083" cy="2813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63688" y="5838454"/>
            <a:ext cx="2952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Церква Спаса </a:t>
            </a:r>
          </a:p>
          <a:p>
            <a:pPr algn="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Берестові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50018" y="1882084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Софійський </a:t>
            </a:r>
          </a:p>
          <a:p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собор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festzmi.org/sites/festzmi.org/files/imagecache/image1up/image1/nikolaevskij_sobor_3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408" y="879309"/>
            <a:ext cx="2503434" cy="3338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58408" y="4498085"/>
            <a:ext cx="2496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МИКОЛАЇВСЬКИЙ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СОБОР У НІЖИНІ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2" name="Picture 4" descr="http://upload.wikimedia.org/wikipedia/uk/thumb/a/a1/Katerunka_CN.jpg/270px-Katerunka_C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2855" y="2167751"/>
            <a:ext cx="2391516" cy="335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936013" y="5766634"/>
            <a:ext cx="3305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КАТЕРИНИНСЬКА ЦЕРКВА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У ЧЕРНІГОВІ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4" name="Picture 6" descr="http://myslenedrevo.com.ua/exhibs/zms2004/0400/4slidhtm/02-930-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1212" y="913891"/>
            <a:ext cx="2400473" cy="326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202980" y="4323916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ТРОЇЦЬКИЙ СОБОР ГУСТИНСЬКОГО МОНАСТИРЯ</a:t>
            </a:r>
          </a:p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БІЛЯ ПРИЛУК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ru/1/1c/Portret_Mazepa_3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838060" y="1019487"/>
            <a:ext cx="3237593" cy="4592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20939" y="5779422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ІВАН МАЗЕПА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http://upload.wikimedia.org/wikipedia/commons/thumb/c/c1/Mazepa_na_gravure.jpg/250px-Mazepa_na_gravu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51804" y="1124744"/>
            <a:ext cx="3284673" cy="4487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27984" y="5746727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ПАНЕГІРИК НА ЧЕСТЬ</a:t>
            </a: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І. МАЗЕПИ (ГРАВЕР І.МИГУРА)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lum bright="-10000" contrast="20000"/>
          </a:blip>
          <a:srcRect l="5263" r="5595" b="20214"/>
          <a:stretch/>
        </p:blipFill>
        <p:spPr>
          <a:xfrm>
            <a:off x="214518" y="3748143"/>
            <a:ext cx="3054342" cy="210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2" name="Picture 4" descr="http://static.panoramio.com/photos/large/6902203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85886" y="1589797"/>
            <a:ext cx="3193797" cy="40850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995936" y="888026"/>
            <a:ext cx="4091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СТЕПАН КОВНІР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0133" y="5003280"/>
            <a:ext cx="2010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ЦЕРКВА АНТОНІЯ </a:t>
            </a: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І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ФЕОДОСІЯ, </a:t>
            </a:r>
          </a:p>
          <a:p>
            <a:pPr algn="ctr"/>
            <a:r>
              <a:rPr lang="uk-UA" sz="1600" b="1" dirty="0" err="1" smtClean="0">
                <a:latin typeface="Arial" pitchFamily="34" charset="0"/>
                <a:cs typeface="Arial" pitchFamily="34" charset="0"/>
              </a:rPr>
              <a:t>м.ВАСИЛЬКІВ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http://map.kiev.ua/uploads/posts/2013-04/1365682604_kl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945" y="643629"/>
            <a:ext cx="3141174" cy="2355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746868" y="5803759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ДЗВІНИЦЯ 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ДАЛЬНІХ ПЕЧЕР 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КИЄВО-ПЕЧЕРСЬКОЇ ЛАВРИ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9372" y="3096086"/>
            <a:ext cx="2664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КЛОВСЬКИЙ ПАЛАЦ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177" y="5949280"/>
            <a:ext cx="3452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КОВНІРІВСЬКИЙ КОРПУС КИЄВО-ПЕЧЕРСЬКОЇ ЛАВРИ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02" y="2059503"/>
            <a:ext cx="2083010" cy="2768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luhovyi.ucoz.com/_pu/0/08993557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51520" y="1093715"/>
            <a:ext cx="2175441" cy="2683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95965" y="115266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ІВАН </a:t>
            </a:r>
          </a:p>
          <a:p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ГРИГОРОВИЧ-</a:t>
            </a:r>
          </a:p>
          <a:p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БАРСЬКИЙ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7" descr="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800" y="2636912"/>
            <a:ext cx="2326311" cy="3323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90081" y="613769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ПОКРОВСЬКА ЦЕРКВА В КИЄВІ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http://upload.wikimedia.org/wikipedia/commons/2/2d/Kozelets_Cathedral_(Klymenko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1122" y="1076360"/>
            <a:ext cx="3261234" cy="3121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392070" y="4433710"/>
            <a:ext cx="3548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СОБОР Р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ІЗДВА БОГОРОДИЦІ</a:t>
            </a:r>
          </a:p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 В КОЗЕЛЬЦІ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97896" y="1994647"/>
            <a:ext cx="4607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КИЄВО-МОГИЛЯНСЬКА АКАДЕМІЯ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euroosvita.net/prog/data/upimages/k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831573"/>
            <a:ext cx="4630308" cy="2519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http://hismed.net/files/2010/07/Kievo-Mogilyanska-Akademiy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0306" y="980727"/>
            <a:ext cx="4037589" cy="2559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1560" y="5013175"/>
            <a:ext cx="257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1632 р.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upload.wikimedia.org/wikipedia/commons/8/82/St._Andriy's_Church_in_Kyi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3746" y="476672"/>
            <a:ext cx="2248690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072182" y="3429000"/>
            <a:ext cx="30718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АНДРІЇВСЬКА ЦЕРКВА</a:t>
            </a:r>
          </a:p>
        </p:txBody>
      </p:sp>
      <p:pic>
        <p:nvPicPr>
          <p:cNvPr id="8" name="Picture 5" descr="0a1c51ab3a37df47fbb01337a92c7b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4910" y="3986933"/>
            <a:ext cx="3515757" cy="2342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735160" y="639381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МАРІЇНСЬКИЙ ПАЛАЦ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71500" y="208805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БАРТОЛОМЕО </a:t>
            </a:r>
          </a:p>
          <a:p>
            <a:pPr algn="r"/>
            <a:r>
              <a:rPr lang="uk-UA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РАСТРЕЛЛІ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1107" y="6392842"/>
            <a:ext cx="3438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ДЗВІНИЦЯ СОФІЇ КИЇВСЬКОЇ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9632" y="3230611"/>
            <a:ext cx="2000264" cy="316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http://upload.wikimedia.org/wikipedia/commons/thumb/8/84/Kievo-Pecherska_Lavra_Belltower.jpg/300px-Kievo-Pecherska_Lavra_Belltow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768" y="236838"/>
            <a:ext cx="1965494" cy="2620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02668" y="2857496"/>
            <a:ext cx="24550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ЛАВРСЬКА ДЗВІНИЦЯ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47667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ЙОГАНН </a:t>
            </a:r>
          </a:p>
          <a:p>
            <a:pPr algn="ctr"/>
            <a:r>
              <a:rPr lang="uk-UA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ШЕДЕЛЬ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2"/>
          <a:stretch/>
        </p:blipFill>
        <p:spPr>
          <a:xfrm>
            <a:off x="4860032" y="564511"/>
            <a:ext cx="3788288" cy="4960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5"/>
          <a:stretch/>
        </p:blipFill>
        <p:spPr>
          <a:xfrm>
            <a:off x="971598" y="346550"/>
            <a:ext cx="2674833" cy="278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4429" y="3180627"/>
            <a:ext cx="4210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АРХИКАТЕДРАЛЬНИЙ СОБОР СВЯТОГО ЮРА, ЛЬВІВ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048" y="563161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ДОМІНІКАНСЬКИЙ  СОБОР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(КОСТЕЛ),  ЛЬВІВ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867" y="6156588"/>
            <a:ext cx="363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СВЯТО-УСПЕНСЬКА ПОЧАЇВСЬКА ЛАВРА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251"/>
          <a:stretch/>
        </p:blipFill>
        <p:spPr>
          <a:xfrm>
            <a:off x="395536" y="3821129"/>
            <a:ext cx="3949462" cy="2187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07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423" y="3949705"/>
            <a:ext cx="3390940" cy="26488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r="10715" b="13343"/>
          <a:stretch/>
        </p:blipFill>
        <p:spPr>
          <a:xfrm>
            <a:off x="588178" y="1289324"/>
            <a:ext cx="3600400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33056"/>
            <a:ext cx="3516960" cy="262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6" t="5614" r="5670"/>
          <a:stretch/>
        </p:blipFill>
        <p:spPr>
          <a:xfrm>
            <a:off x="4769621" y="1216771"/>
            <a:ext cx="3778487" cy="24934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3766" y="755259"/>
            <a:ext cx="6371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СКУЛЬПТУРИ  </a:t>
            </a:r>
            <a:r>
              <a:rPr lang="uk-UA" sz="2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Й.ПІНЗЕЛЯ </a:t>
            </a:r>
            <a:endParaRPr lang="ru-RU" sz="2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lum bright="12000" contras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76110" y="1490035"/>
            <a:ext cx="2843551" cy="3814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94" y="1342672"/>
            <a:ext cx="2809969" cy="396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http://ua-travelling.com/uploads/gallery/photos/img/holy-transfiguration-church-in-bolshiye-sorochintsy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7242" y="1988840"/>
            <a:ext cx="2269245" cy="298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576075" y="5349808"/>
            <a:ext cx="59915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ІКОНОСТАС </a:t>
            </a:r>
          </a:p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СПАСО-ПРЕОБРАЖЕНСЬКОЇ ЦЕРКВИ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4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1" y="1077702"/>
            <a:ext cx="5614091" cy="411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61" r="5564" b="4687"/>
          <a:stretch/>
        </p:blipFill>
        <p:spPr bwMode="auto">
          <a:xfrm>
            <a:off x="6252353" y="1916832"/>
            <a:ext cx="2456597" cy="4258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386926" y="1155274"/>
            <a:ext cx="21391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ІКОНА  ПОКРОВИ</a:t>
            </a:r>
            <a:endParaRPr lang="en-US" dirty="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БОЖОЇ  МАТЕРІ</a:t>
            </a:r>
            <a:endParaRPr lang="ru-RU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720" y="5357826"/>
            <a:ext cx="5643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СТІНОПИС 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В  ЦЕРКВІ  ЗІШЕСТЯ  СВ. ДУХА</a:t>
            </a:r>
            <a:endParaRPr lang="ru-RU" sz="2000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С</a:t>
            </a:r>
            <a:r>
              <a:rPr lang="ru-RU" sz="2000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ПОТЕЛИЧ,  ЛЬВІВСЬКА ОБЛАСТЬ</a:t>
            </a:r>
            <a:endParaRPr lang="ru-RU" sz="2000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day.kiev.ua/sites/default/files/main/openpublish_article/20090814/4142-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55056"/>
            <a:ext cx="2565768" cy="2955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068960"/>
            <a:ext cx="2974267" cy="384723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«КОЗАК МАМАЙ»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i.io.ua/img_bb/small/0028/00281295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3768" y="1355480"/>
            <a:ext cx="3096503" cy="3244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211960" y="5373216"/>
            <a:ext cx="27283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В. ГОНДІУС. </a:t>
            </a:r>
          </a:p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Б.ХМЕЛЬНИЦЬКИЙ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2" descr="http://lh4.ggpht.com/__JWGlG1kTGo/R30ILjjQjfI/AAAAAAAAATs/6j1qROYx_Zo/1855_Rybka-Kozak_Mamay-w.jpg"/>
          <p:cNvPicPr>
            <a:picLocks noChangeAspect="1" noChangeArrowheads="1"/>
          </p:cNvPicPr>
          <p:nvPr/>
        </p:nvPicPr>
        <p:blipFill rotWithShape="1">
          <a:blip r:embed="rId4" cstate="print"/>
          <a:srcRect b="16324"/>
          <a:stretch/>
        </p:blipFill>
        <p:spPr bwMode="auto">
          <a:xfrm>
            <a:off x="827584" y="476672"/>
            <a:ext cx="3529635" cy="2501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958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13_bi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3968" y="4331013"/>
            <a:ext cx="4133876" cy="202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18_resize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43608" y="1440021"/>
            <a:ext cx="1692724" cy="4591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22_big"/>
          <p:cNvPicPr>
            <a:picLocks noChangeAspect="1" noChangeArrowheads="1"/>
          </p:cNvPicPr>
          <p:nvPr/>
        </p:nvPicPr>
        <p:blipFill rotWithShape="1">
          <a:blip r:embed="rId6">
            <a:lum contras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3619643" y="460510"/>
            <a:ext cx="2385913" cy="3502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125025" y="3312586"/>
            <a:ext cx="2928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СПАС НЕРУКОТВОРНИЙ. БОГОРОДЧАНСЬКИЙ ІКОНОСТАС.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32852" y="2060848"/>
            <a:ext cx="3018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ЙОВ КОНДЗЕЛЕВИЧ</a:t>
            </a:r>
            <a:endParaRPr lang="ru-RU" sz="2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494" y="460510"/>
            <a:ext cx="3571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ІВАН РУТКОВИЧ</a:t>
            </a:r>
            <a:endParaRPr lang="ru-RU" sz="2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6181" y="6146450"/>
            <a:ext cx="2387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АРХАНГЕЛ МИХАЇЛ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43996" y="954929"/>
            <a:ext cx="254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УСПІННЯ,</a:t>
            </a:r>
          </a:p>
          <a:p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БІЛОСТОЦЬКИЙ МОНАСТИР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/>
          <a:srcRect l="4715" t="2912" r="4628" b="22056"/>
          <a:stretch/>
        </p:blipFill>
        <p:spPr>
          <a:xfrm>
            <a:off x="3382229" y="332656"/>
            <a:ext cx="2498450" cy="2326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55" t="3765" r="3237" b="21828"/>
          <a:stretch/>
        </p:blipFill>
        <p:spPr bwMode="auto">
          <a:xfrm>
            <a:off x="3286200" y="3704549"/>
            <a:ext cx="2594479" cy="210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96501" y="5421772"/>
            <a:ext cx="271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І. ЩИРСЬКИЙ </a:t>
            </a:r>
          </a:p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«ТЕЗИ РЕКТОРОВІ </a:t>
            </a:r>
          </a:p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П. КОЛАЧИНСЬКОМУ»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upload.wikimedia.org/wikipedia/commons/a/a9/%D0%9A%D0%B8%D1%94%D0%B2%D0%BE-%D0%9C%D0%BE%D0%B3%D0%B8%D0%BB%D1%8F%D0%BD%D1%81%D1%8C%D0%BA%D0%B0_%D0%B0%D0%BA%D0%B0%D0%B4%D0%B5%D0%BC%D1%96%D1%8F_%D1%82%D0%B0_%D1%97%D1%97_%D1%81%D0%BF%D1%83%D0%B4%D0%B5%D1%97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8" y="692696"/>
            <a:ext cx="2268543" cy="426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89166" y="53995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«ТРЕБНИК» </a:t>
            </a:r>
          </a:p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П. МОГИЛИ.</a:t>
            </a:r>
          </a:p>
          <a:p>
            <a:pPr algn="ctr"/>
            <a:r>
              <a:rPr lang="uk-UA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МАЙСТЕР ІЛЛЯ</a:t>
            </a:r>
            <a:endParaRPr lang="uk-UA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kplavra.kiev.ua/rebr_img/1712/122052925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8" y="728927"/>
            <a:ext cx="2405935" cy="4228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24437" y="2873561"/>
            <a:ext cx="3118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Л.ТАРАСЕВИЧ. </a:t>
            </a: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ПОРТРЕТ Л.БАРАНОВИЧА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8068" y="6100413"/>
            <a:ext cx="2923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Л.ТАРАСЕВИЧ.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ГРАВЮРА АЛІПІЙ-ІКОНОПИСЕЦЬ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risu.org.ua/php_uploads/images/articles/ArticleImages_42253_Nadbramna_sobor_vid_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2379197" cy="3335324"/>
          </a:xfrm>
          <a:prstGeom prst="round2DiagRect">
            <a:avLst>
              <a:gd name="adj1" fmla="val 0"/>
              <a:gd name="adj2" fmla="val 4303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c.pics.livejournal.com/chita_i/31199994/204022/204022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517810"/>
            <a:ext cx="2195909" cy="3020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2" name="Picture 14" descr="http://s58.radikal.ru/i160/1301/e4/cf4f41c3d96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643314"/>
            <a:ext cx="4357718" cy="2921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79512" y="1052736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OpusHighResolution" pitchFamily="2" charset="0"/>
                <a:cs typeface="Arial" pitchFamily="34" charset="0"/>
              </a:rPr>
              <a:t>КОЗАЦЬКЕ БАРОКО </a:t>
            </a:r>
            <a:r>
              <a:rPr lang="uk-UA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OpusHighResolution" pitchFamily="2" charset="0"/>
                <a:cs typeface="Arial" pitchFamily="34" charset="0"/>
              </a:rPr>
              <a:t>-</a:t>
            </a:r>
            <a:r>
              <a:rPr lang="uk-UA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OpusHighResolution" pitchFamily="2" charset="0"/>
                <a:cs typeface="Arial" pitchFamily="34" charset="0"/>
              </a:rPr>
              <a:t>ПЕРЛИНА </a:t>
            </a:r>
          </a:p>
          <a:p>
            <a:r>
              <a:rPr lang="uk-UA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OpusHighResolution" pitchFamily="2" charset="0"/>
                <a:cs typeface="Arial" pitchFamily="34" charset="0"/>
              </a:rPr>
              <a:t>УКРАЇНСЬКОЇ </a:t>
            </a:r>
            <a:r>
              <a:rPr lang="uk-UA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OpusHighResolution" pitchFamily="2" charset="0"/>
                <a:cs typeface="Arial" pitchFamily="34" charset="0"/>
              </a:rPr>
              <a:t>КУЛЬТУРИ </a:t>
            </a:r>
            <a:endParaRPr lang="uk-UA" sz="24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OpusHighResolution" pitchFamily="2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OpusHighResolution" pitchFamily="2" charset="0"/>
                <a:cs typeface="Arial" pitchFamily="34" charset="0"/>
              </a:rPr>
              <a:t>у</a:t>
            </a:r>
            <a:r>
              <a:rPr lang="uk-UA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OpusHighResolution" pitchFamily="2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OpusHighResolution" pitchFamily="2" charset="0"/>
                <a:cs typeface="Arial" pitchFamily="34" charset="0"/>
              </a:rPr>
              <a:t>XVII–XVIII</a:t>
            </a:r>
            <a:r>
              <a:rPr lang="en-US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OpusHighResolution" pitchFamily="2" charset="0"/>
                <a:cs typeface="Arial" pitchFamily="34" charset="0"/>
              </a:rPr>
              <a:t> </a:t>
            </a:r>
            <a:r>
              <a:rPr lang="uk-UA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OpusHighResolution" pitchFamily="2" charset="0"/>
                <a:cs typeface="Arial" pitchFamily="34" charset="0"/>
              </a:rPr>
              <a:t>ст.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OpusHighResolution" pitchFamily="2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5034" r="14335" b="10430"/>
          <a:stretch/>
        </p:blipFill>
        <p:spPr bwMode="auto">
          <a:xfrm>
            <a:off x="6929454" y="500042"/>
            <a:ext cx="1960649" cy="302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upload.wikimedia.org/wikipedia/commons/4/47/Mohyla_Petr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1973874" cy="2638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43808" y="2375033"/>
            <a:ext cx="2458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ПЕТРО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МОГИЛА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6" name="Picture 4" descr="http://upload.wikimedia.org/wikipedia/commons/9/92/%D0%9B%D0%B0%D0%B7%D0%B0%D1%80%D1%8C_%D0%91%D0%B0%D1%80%D0%B0%D0%BD%D0%BE%D0%B2%D0%B8%D1%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21718" y="692696"/>
            <a:ext cx="2129789" cy="2638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816842" y="2375033"/>
            <a:ext cx="2493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ЛАЗАРЬ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БАРАНОВИЧ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8" name="Picture 6" descr="http://upload.wikimedia.org/wikipedia/commons/thumb/3/36/Feofan_Prokopovich.jpg/280px-Feofan_Prokopovich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76785" y="3797302"/>
            <a:ext cx="2083972" cy="258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0710" y="5577046"/>
            <a:ext cx="22974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ФЕОФАН 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ПРОКОПОВИЧ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20" name="Picture 8" descr="http://nigin-museum.do.am/1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99782" y="3770685"/>
            <a:ext cx="1927626" cy="257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843000" y="5577046"/>
            <a:ext cx="18085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СТЕФАН 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ЯВОРСЬКИЙ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pochaiv0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95736" y="1988840"/>
            <a:ext cx="489575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-71221" y="59492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n>
                  <a:solidFill>
                    <a:schemeClr val="tx1"/>
                  </a:solidFill>
                </a:ln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ЄВРОПЕЙСЬКЕ БАРОКО</a:t>
            </a:r>
          </a:p>
          <a:p>
            <a:pPr algn="ctr"/>
            <a:r>
              <a:rPr lang="uk-UA" sz="2000" dirty="0" smtClean="0">
                <a:ln>
                  <a:solidFill>
                    <a:schemeClr val="tx1"/>
                  </a:solidFill>
                </a:ln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ТА ТРАДИЦІЇ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ВІТЧИЗНЯНОГО МИСТЕЦТВА</a:t>
            </a:r>
            <a:endParaRPr lang="uk-UA" sz="2000" dirty="0" smtClean="0">
              <a:ln>
                <a:solidFill>
                  <a:schemeClr val="tx1"/>
                </a:solidFill>
              </a:ln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12" name="Picture 8" descr="http://www.republicgermany.com/wp-content/uploads/2011/01/Frauenkirche-in-Dresde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576" t="5545" r="7233" b="6665"/>
          <a:stretch/>
        </p:blipFill>
        <p:spPr bwMode="auto">
          <a:xfrm>
            <a:off x="450374" y="476672"/>
            <a:ext cx="2835283" cy="3816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lum bright="10000" contrast="30000"/>
          </a:blip>
          <a:srcRect/>
          <a:stretch>
            <a:fillRect/>
          </a:stretch>
        </p:blipFill>
        <p:spPr bwMode="auto">
          <a:xfrm>
            <a:off x="5940152" y="404663"/>
            <a:ext cx="2763471" cy="38166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lum bright="10000" contras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9" t="1333" r="1158" b="8909"/>
          <a:stretch/>
        </p:blipFill>
        <p:spPr>
          <a:xfrm>
            <a:off x="5367806" y="3563058"/>
            <a:ext cx="2781522" cy="2701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lum bright="10000" contrast="30000"/>
          </a:blip>
          <a:srcRect l="5299" t="1635" b="8607"/>
          <a:stretch/>
        </p:blipFill>
        <p:spPr>
          <a:xfrm>
            <a:off x="1423626" y="3507673"/>
            <a:ext cx="2448979" cy="272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lum bright="10000" contrast="30000"/>
          </a:blip>
          <a:srcRect l="5114" t="4032" r="3204" b="12112"/>
          <a:stretch/>
        </p:blipFill>
        <p:spPr bwMode="auto">
          <a:xfrm>
            <a:off x="1797221" y="300315"/>
            <a:ext cx="2045355" cy="2426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12600" y="6335663"/>
            <a:ext cx="4056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ПРЕОБРАЖЕНСЬКИЙ СОБОР В ІЗЮМІ</a:t>
            </a:r>
            <a:endParaRPr lang="ru-RU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46242" y="6352413"/>
            <a:ext cx="2846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БРАМА ЗАБОРОВСЬКОГО</a:t>
            </a:r>
            <a:endParaRPr lang="ru-RU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>
            <a:lum bright="10000" contrast="30000"/>
          </a:blip>
          <a:srcRect b="12094"/>
          <a:stretch/>
        </p:blipFill>
        <p:spPr>
          <a:xfrm>
            <a:off x="5533075" y="313481"/>
            <a:ext cx="2186396" cy="2426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90227" y="2876373"/>
            <a:ext cx="2915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НЕВІДОМИЙ ХУДОЖНИК. </a:t>
            </a: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ПОРТРЕТ Г.ГАМАЛІЇ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78720" y="2845596"/>
            <a:ext cx="2619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НЕВІДОМИЙ ХУДОЖНИК</a:t>
            </a:r>
            <a:r>
              <a:rPr lang="uk-UA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lvl="0" algn="ctr"/>
            <a:r>
              <a:rPr lang="uk-UA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ПОРТРЕТ Д.ЄФРЕМОВА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7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9992" y="3894911"/>
            <a:ext cx="2259359" cy="2595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4626" y="487725"/>
            <a:ext cx="1985670" cy="2622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025463" y="5797352"/>
            <a:ext cx="16848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Ф.ВОЛЬТЕР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94291" y="3236365"/>
            <a:ext cx="153567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Д.БАЙРОН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1425" y="451777"/>
            <a:ext cx="2286016" cy="265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483644" y="323319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О.ПУШКІН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0343"/>
          <a:stretch/>
        </p:blipFill>
        <p:spPr>
          <a:xfrm>
            <a:off x="1835696" y="3894911"/>
            <a:ext cx="2094843" cy="255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27870" y="5783482"/>
            <a:ext cx="10615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Ф.ЛІСТ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506" y="3169448"/>
            <a:ext cx="297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І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. МАЗЕПА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87726"/>
            <a:ext cx="1926361" cy="261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3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proridne.com/content/%D0%BD%D0%BE%D1%82%D0%B8/%D0%87%D0%A5%D0%90%D0%92%20%D0%9A%D0%9E%D0%97%D0%90%D0%9A%20%D0%97%D0%90%20%D0%94%D0%A3%D0%9D%D0%90%D0%99%20%E2%80%94%202%20%E2%80%94%20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7"/>
          <a:stretch>
            <a:fillRect/>
          </a:stretch>
        </p:blipFill>
        <p:spPr bwMode="auto">
          <a:xfrm>
            <a:off x="3707904" y="3857277"/>
            <a:ext cx="3507302" cy="254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ukrreferat.com/lib/literat/ukrainski_pysmennyky/klymovskyi.files/image00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827584" y="554891"/>
            <a:ext cx="2376264" cy="3065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11560" y="3857277"/>
            <a:ext cx="272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СЕМЕН </a:t>
            </a:r>
          </a:p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КЛИМОВСЬКИЙ</a:t>
            </a:r>
          </a:p>
        </p:txBody>
      </p:sp>
      <p:pic>
        <p:nvPicPr>
          <p:cNvPr id="7172" name="Picture 4" descr="http://cs13155.vk.me/u52681844/video/l_debcb89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8680"/>
            <a:ext cx="4095777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encrypted-tbn1.gstatic.com/images?q=tbn:ANd9GcQBt60gUOtTtqhgcKlh8tlDpuHQ3CBMugG0EkPUAerILE9twyG-oQ"/>
          <p:cNvPicPr>
            <a:picLocks noChangeAspect="1" noChangeArrowheads="1"/>
          </p:cNvPicPr>
          <p:nvPr/>
        </p:nvPicPr>
        <p:blipFill rotWithShape="1">
          <a:blip r:embed="rId2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4260"/>
          <a:stretch/>
        </p:blipFill>
        <p:spPr bwMode="auto">
          <a:xfrm>
            <a:off x="4616814" y="528437"/>
            <a:ext cx="2021071" cy="2395170"/>
          </a:xfrm>
          <a:prstGeom prst="round2DiagRect">
            <a:avLst>
              <a:gd name="adj1" fmla="val 16667"/>
              <a:gd name="adj2" fmla="val 449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2" name="Picture 6" descr="http://www.haidamaka.org.ua/obr/odnorogenko/12.jpg"/>
          <p:cNvPicPr>
            <a:picLocks noChangeAspect="1" noChangeArrowheads="1"/>
          </p:cNvPicPr>
          <p:nvPr/>
        </p:nvPicPr>
        <p:blipFill rotWithShape="1">
          <a:blip r:embed="rId4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960" r="24660"/>
          <a:stretch/>
        </p:blipFill>
        <p:spPr bwMode="auto">
          <a:xfrm>
            <a:off x="419807" y="438488"/>
            <a:ext cx="2065402" cy="2485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4" name="Picture 8" descr="Файл:ArgunovN portrait of NN Bantysh-Kamensky 1813.jpg"/>
          <p:cNvPicPr>
            <a:picLocks noChangeAspect="1" noChangeArrowheads="1"/>
          </p:cNvPicPr>
          <p:nvPr/>
        </p:nvPicPr>
        <p:blipFill>
          <a:blip r:embed="rId6">
            <a:lum bright="10000" contras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62150" y="3275668"/>
            <a:ext cx="2123137" cy="2700125"/>
          </a:xfrm>
          <a:prstGeom prst="round2DiagRect">
            <a:avLst>
              <a:gd name="adj1" fmla="val 16667"/>
              <a:gd name="adj2" fmla="val 188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310764" y="2288321"/>
            <a:ext cx="24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Г. ГРАБ’ЯНКА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2508" y="6226822"/>
            <a:ext cx="280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М. БЕРЛИНСЬКИЙ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3719" y="2134433"/>
            <a:ext cx="252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І. ГРИГОРОВИЧ-</a:t>
            </a:r>
          </a:p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БАРСЬКИЙ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8" name="Picture 6" descr="http://shkola.ua/web/uploads/book/84/images/fZ7MtFN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969" y="3279950"/>
            <a:ext cx="2074313" cy="2724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79531" y="6226822"/>
            <a:ext cx="3242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М. БАНТИШ-КАМЕНСЬКИЙ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http://chtyvo.org.ua/content/covers/43de38ea337ada5204177fd134db5142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683568" y="977942"/>
            <a:ext cx="3600400" cy="532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upload.wikimedia.org/wikipedia/uk/thumb/7/7e/Barsky-book.jpg/150px-Barsky-book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60032" y="944501"/>
            <a:ext cx="3566715" cy="532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1439</TotalTime>
  <Words>281</Words>
  <Application>Microsoft Office PowerPoint</Application>
  <PresentationFormat>Экран (4:3)</PresentationFormat>
  <Paragraphs>123</Paragraphs>
  <Slides>28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AGOpusHighResolution</vt:lpstr>
      <vt:lpstr>Arial</vt:lpstr>
      <vt:lpstr>Bookman Old Style</vt:lpstr>
      <vt:lpstr>Calibri</vt:lpstr>
      <vt:lpstr>Constantia</vt:lpstr>
      <vt:lpstr>Wingdings 2</vt:lpstr>
      <vt:lpstr>Поток</vt:lpstr>
      <vt:lpstr>РОЗКВІТ КУЛЬТУРИ УКРАЇНИ ЗА ДОБИ КОЗАЦЬКОГО БАРОКО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«КОЗАК МАМАЙ»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Розквіт культури України за доби козацького бароко</dc:title>
  <dc:creator>Гімназист</dc:creator>
  <cp:lastModifiedBy>Гімназист</cp:lastModifiedBy>
  <cp:revision>233</cp:revision>
  <dcterms:created xsi:type="dcterms:W3CDTF">2014-04-01T15:31:37Z</dcterms:created>
  <dcterms:modified xsi:type="dcterms:W3CDTF">2018-03-05T08:26:18Z</dcterms:modified>
</cp:coreProperties>
</file>