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1900A6-BADC-45A9-AA39-D60A6D8E7E16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57A953-AAB4-4EA0-8FAB-2AE3B3D16C7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1900A6-BADC-45A9-AA39-D60A6D8E7E16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57A953-AAB4-4EA0-8FAB-2AE3B3D16C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1900A6-BADC-45A9-AA39-D60A6D8E7E16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57A953-AAB4-4EA0-8FAB-2AE3B3D16C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1900A6-BADC-45A9-AA39-D60A6D8E7E16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57A953-AAB4-4EA0-8FAB-2AE3B3D16C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1900A6-BADC-45A9-AA39-D60A6D8E7E16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57A953-AAB4-4EA0-8FAB-2AE3B3D16C7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1900A6-BADC-45A9-AA39-D60A6D8E7E16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57A953-AAB4-4EA0-8FAB-2AE3B3D16C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1900A6-BADC-45A9-AA39-D60A6D8E7E16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57A953-AAB4-4EA0-8FAB-2AE3B3D16C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1900A6-BADC-45A9-AA39-D60A6D8E7E16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57A953-AAB4-4EA0-8FAB-2AE3B3D16C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1900A6-BADC-45A9-AA39-D60A6D8E7E16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57A953-AAB4-4EA0-8FAB-2AE3B3D16C7E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1900A6-BADC-45A9-AA39-D60A6D8E7E16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57A953-AAB4-4EA0-8FAB-2AE3B3D16C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1900A6-BADC-45A9-AA39-D60A6D8E7E16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57A953-AAB4-4EA0-8FAB-2AE3B3D16C7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F1900A6-BADC-45A9-AA39-D60A6D8E7E16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057A953-AAB4-4EA0-8FAB-2AE3B3D16C7E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500042"/>
            <a:ext cx="9144000" cy="5214950"/>
          </a:xfrm>
        </p:spPr>
        <p:txBody>
          <a:bodyPr>
            <a:normAutofit/>
          </a:bodyPr>
          <a:lstStyle/>
          <a:p>
            <a:pPr algn="ctr"/>
            <a:r>
              <a:rPr lang="uk-UA" b="1" i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Тема </a:t>
            </a:r>
            <a:r>
              <a:rPr lang="uk-UA" b="1" i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уроку:</a:t>
            </a:r>
            <a:r>
              <a:rPr lang="ru-RU" b="1" i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uk-U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Узагальнення  </a:t>
            </a:r>
            <a:r>
              <a:rPr lang="uk-UA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та </a:t>
            </a:r>
            <a:r>
              <a:rPr lang="uk-U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систематизація </a:t>
            </a:r>
            <a:r>
              <a:rPr lang="uk-UA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знань і вмінь учнів.	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uk-UA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Розв’язув</a:t>
            </a:r>
            <a:r>
              <a: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</a:t>
            </a:r>
            <a:r>
              <a:rPr lang="uk-UA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ння</a:t>
            </a:r>
            <a:r>
              <a:rPr lang="uk-UA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uk-UA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показникових</a:t>
            </a:r>
            <a:r>
              <a:rPr lang="uk-UA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і логарифмічних рівнянь і нерівностей.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7968" cy="1714488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Показникова</a:t>
            </a:r>
            <a:r>
              <a:rPr lang="uk-U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функція </a:t>
            </a:r>
            <a:r>
              <a:rPr lang="uk-U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uk-U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uk-U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uk-UA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y=</a:t>
            </a:r>
            <a:r>
              <a:rPr lang="en-US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</a:t>
            </a:r>
            <a:r>
              <a:rPr lang="en-US" b="1" i="1" baseline="30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</a:t>
            </a:r>
            <a:r>
              <a:rPr lang="ru-RU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en-US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</a:t>
            </a:r>
            <a:r>
              <a:rPr lang="ru-RU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&gt;0, </a:t>
            </a:r>
            <a:r>
              <a:rPr lang="en-US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</a:t>
            </a:r>
            <a:r>
              <a:rPr lang="ru-RU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≠1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C:\Users\Рита\Desktop\скан\2012-09-06 2\2013-01-15 отк\отк 004.jpg"/>
          <p:cNvPicPr>
            <a:picLocks noGrp="1"/>
          </p:cNvPicPr>
          <p:nvPr>
            <p:ph idx="1"/>
          </p:nvPr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>
            <a:off x="1071538" y="1500174"/>
            <a:ext cx="7786742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71472" y="714356"/>
            <a:ext cx="4086228" cy="4663440"/>
          </a:xfrm>
        </p:spPr>
        <p:txBody>
          <a:bodyPr>
            <a:noAutofit/>
          </a:bodyPr>
          <a:lstStyle/>
          <a:p>
            <a:pPr lvl="0" algn="ctr">
              <a:buNone/>
            </a:pPr>
            <a:r>
              <a:rPr lang="uk-UA" sz="3200" b="1" dirty="0" smtClean="0">
                <a:solidFill>
                  <a:srgbClr val="002060"/>
                </a:solidFill>
              </a:rPr>
              <a:t>Порівняйте значення виразів:</a:t>
            </a:r>
            <a:endParaRPr lang="ru-RU" sz="3200" b="1" dirty="0" smtClean="0">
              <a:solidFill>
                <a:srgbClr val="002060"/>
              </a:solidFill>
            </a:endParaRPr>
          </a:p>
          <a:p>
            <a:pPr marL="596646" lvl="0" indent="-514350">
              <a:buFont typeface="+mj-lt"/>
              <a:buAutoNum type="arabicPeriod"/>
            </a:pPr>
            <a:r>
              <a:rPr lang="uk-UA" sz="3200" dirty="0" smtClean="0"/>
              <a:t>3</a:t>
            </a:r>
            <a:r>
              <a:rPr lang="uk-UA" sz="3200" baseline="30000" dirty="0" smtClean="0"/>
              <a:t>2,4</a:t>
            </a:r>
            <a:r>
              <a:rPr lang="uk-UA" sz="3200" dirty="0" smtClean="0"/>
              <a:t>   і  3</a:t>
            </a:r>
            <a:r>
              <a:rPr lang="uk-UA" sz="3200" baseline="30000" dirty="0" smtClean="0"/>
              <a:t>3,14</a:t>
            </a:r>
            <a:endParaRPr lang="ru-RU" sz="3200" dirty="0" smtClean="0"/>
          </a:p>
          <a:p>
            <a:pPr marL="596646" lvl="0" indent="-514350">
              <a:buFont typeface="+mj-lt"/>
              <a:buAutoNum type="arabicPeriod"/>
            </a:pPr>
            <a:r>
              <a:rPr lang="uk-UA" sz="3200" dirty="0" smtClean="0"/>
              <a:t>0,4</a:t>
            </a:r>
            <a:r>
              <a:rPr lang="uk-UA" sz="3200" baseline="30000" dirty="0" smtClean="0"/>
              <a:t>0,5</a:t>
            </a:r>
            <a:r>
              <a:rPr lang="uk-UA" sz="3200" dirty="0" smtClean="0"/>
              <a:t>  і  0,4</a:t>
            </a:r>
            <a:r>
              <a:rPr lang="uk-UA" sz="3200" baseline="30000" dirty="0" smtClean="0"/>
              <a:t>0,6</a:t>
            </a:r>
            <a:endParaRPr lang="ru-RU" sz="3200" dirty="0" smtClean="0"/>
          </a:p>
          <a:p>
            <a:pPr marL="596646" lvl="0" indent="-514350">
              <a:buFont typeface="+mj-lt"/>
              <a:buAutoNum type="arabicPeriod"/>
            </a:pPr>
            <a:r>
              <a:rPr lang="uk-UA" sz="3200" dirty="0" smtClean="0"/>
              <a:t>1  і   </a:t>
            </a:r>
            <a:r>
              <a:rPr lang="uk-UA" sz="3200" dirty="0" smtClean="0"/>
              <a:t>(  )</a:t>
            </a:r>
            <a:r>
              <a:rPr lang="uk-UA" sz="3200" baseline="30000" dirty="0" smtClean="0"/>
              <a:t>0,5</a:t>
            </a:r>
            <a:endParaRPr lang="ru-RU" sz="3200" dirty="0" smtClean="0"/>
          </a:p>
          <a:p>
            <a:pPr marL="596646" lvl="0" indent="-514350">
              <a:buFont typeface="+mj-lt"/>
              <a:buAutoNum type="arabicPeriod"/>
            </a:pPr>
            <a:r>
              <a:rPr lang="uk-UA" sz="3200" dirty="0" smtClean="0"/>
              <a:t>0,22</a:t>
            </a:r>
            <a:r>
              <a:rPr lang="uk-UA" sz="3200" baseline="30000" dirty="0" smtClean="0"/>
              <a:t>-2</a:t>
            </a:r>
            <a:r>
              <a:rPr lang="uk-UA" sz="3200" dirty="0" smtClean="0"/>
              <a:t>  і  1</a:t>
            </a:r>
            <a:endParaRPr lang="ru-RU" sz="3200" dirty="0" smtClean="0"/>
          </a:p>
          <a:p>
            <a:pPr marL="596646" lvl="0" indent="-514350">
              <a:buFont typeface="+mj-lt"/>
              <a:buAutoNum type="arabicPeriod"/>
            </a:pPr>
            <a:r>
              <a:rPr lang="uk-UA" sz="3200" dirty="0" smtClean="0"/>
              <a:t>(   )</a:t>
            </a:r>
            <a:r>
              <a:rPr lang="uk-UA" sz="3200" baseline="30000" dirty="0" smtClean="0"/>
              <a:t>0,5</a:t>
            </a:r>
            <a:r>
              <a:rPr lang="uk-UA" sz="3200" dirty="0" smtClean="0"/>
              <a:t>  і  </a:t>
            </a:r>
            <a:r>
              <a:rPr lang="uk-UA" sz="3200" dirty="0" smtClean="0"/>
              <a:t>(   )</a:t>
            </a:r>
            <a:r>
              <a:rPr lang="uk-UA" sz="3200" baseline="30000" dirty="0" smtClean="0"/>
              <a:t>0,3</a:t>
            </a:r>
            <a:endParaRPr lang="ru-RU" sz="3200" dirty="0" smtClean="0"/>
          </a:p>
          <a:p>
            <a:pPr marL="596646" lvl="0" indent="-514350">
              <a:buFont typeface="+mj-lt"/>
              <a:buAutoNum type="arabicPeriod"/>
            </a:pPr>
            <a:r>
              <a:rPr lang="uk-UA" sz="3200" dirty="0" smtClean="0"/>
              <a:t>(        )</a:t>
            </a:r>
            <a:r>
              <a:rPr lang="uk-UA" sz="3200" baseline="30000" dirty="0" smtClean="0"/>
              <a:t>-</a:t>
            </a:r>
            <a:r>
              <a:rPr lang="uk-UA" sz="3200" baseline="30000" dirty="0" smtClean="0"/>
              <a:t>1,4</a:t>
            </a:r>
            <a:r>
              <a:rPr lang="uk-UA" sz="3200" dirty="0" smtClean="0"/>
              <a:t>  і  </a:t>
            </a:r>
            <a:r>
              <a:rPr lang="uk-UA" sz="3200" dirty="0" smtClean="0"/>
              <a:t>(       )</a:t>
            </a:r>
            <a:r>
              <a:rPr lang="uk-UA" sz="3200" baseline="30000" dirty="0" smtClean="0"/>
              <a:t>-</a:t>
            </a:r>
            <a:r>
              <a:rPr lang="uk-UA" sz="3200" baseline="30000" dirty="0" smtClean="0"/>
              <a:t>1,5</a:t>
            </a:r>
            <a:r>
              <a:rPr lang="uk-UA" sz="3200" dirty="0" smtClean="0"/>
              <a:t>  </a:t>
            </a:r>
            <a:endParaRPr lang="ru-RU" sz="3200" dirty="0" smtClean="0"/>
          </a:p>
          <a:p>
            <a:pPr>
              <a:buNone/>
            </a:pPr>
            <a:endParaRPr lang="ru-RU" sz="32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5214942" y="571480"/>
            <a:ext cx="3657600" cy="571504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uk-UA" b="1" dirty="0" smtClean="0">
                <a:solidFill>
                  <a:srgbClr val="002060"/>
                </a:solidFill>
              </a:rPr>
              <a:t>Порівняйте </a:t>
            </a:r>
            <a:r>
              <a:rPr lang="en-US" b="1" i="1" dirty="0" smtClean="0">
                <a:solidFill>
                  <a:srgbClr val="002060"/>
                </a:solidFill>
              </a:rPr>
              <a:t>m</a:t>
            </a:r>
            <a:r>
              <a:rPr lang="uk-UA" b="1" dirty="0" smtClean="0">
                <a:solidFill>
                  <a:srgbClr val="002060"/>
                </a:solidFill>
              </a:rPr>
              <a:t> і </a:t>
            </a:r>
            <a:r>
              <a:rPr lang="en-US" b="1" i="1" dirty="0" smtClean="0">
                <a:solidFill>
                  <a:srgbClr val="002060"/>
                </a:solidFill>
              </a:rPr>
              <a:t>n</a:t>
            </a:r>
            <a:r>
              <a:rPr lang="uk-UA" b="1" dirty="0" smtClean="0">
                <a:solidFill>
                  <a:srgbClr val="002060"/>
                </a:solidFill>
              </a:rPr>
              <a:t>, якщо:</a:t>
            </a:r>
            <a:endParaRPr lang="ru-RU" b="1" dirty="0" smtClean="0">
              <a:solidFill>
                <a:srgbClr val="002060"/>
              </a:solidFill>
            </a:endParaRPr>
          </a:p>
          <a:p>
            <a:pPr marL="596646" lvl="0" indent="-514350">
              <a:buFont typeface="+mj-lt"/>
              <a:buAutoNum type="arabicPeriod"/>
            </a:pPr>
            <a:r>
              <a:rPr lang="uk-UA" dirty="0" smtClean="0"/>
              <a:t>3,8</a:t>
            </a:r>
            <a:r>
              <a:rPr lang="en-US" baseline="30000" dirty="0" smtClean="0"/>
              <a:t>m</a:t>
            </a:r>
            <a:r>
              <a:rPr lang="en-US" dirty="0" smtClean="0"/>
              <a:t> &lt; 3,8</a:t>
            </a:r>
            <a:r>
              <a:rPr lang="en-US" baseline="30000" dirty="0" smtClean="0"/>
              <a:t>n</a:t>
            </a:r>
            <a:endParaRPr lang="ru-RU" dirty="0" smtClean="0"/>
          </a:p>
          <a:p>
            <a:pPr marL="596646" lvl="0" indent="-514350">
              <a:buFont typeface="+mj-lt"/>
              <a:buAutoNum type="arabicPeriod"/>
            </a:pPr>
            <a:r>
              <a:rPr lang="en-US" dirty="0" smtClean="0"/>
              <a:t>0,7</a:t>
            </a:r>
            <a:r>
              <a:rPr lang="en-US" baseline="30000" dirty="0" smtClean="0"/>
              <a:t>m </a:t>
            </a:r>
            <a:r>
              <a:rPr lang="en-US" dirty="0" smtClean="0"/>
              <a:t>&lt; 0,7</a:t>
            </a:r>
            <a:r>
              <a:rPr lang="en-US" baseline="30000" dirty="0" smtClean="0"/>
              <a:t>n</a:t>
            </a:r>
            <a:endParaRPr lang="ru-RU" dirty="0" smtClean="0"/>
          </a:p>
          <a:p>
            <a:pPr marL="596646" lvl="0" indent="-514350">
              <a:buFont typeface="+mj-lt"/>
              <a:buAutoNum type="arabicPeriod"/>
            </a:pPr>
            <a:r>
              <a:rPr lang="en-US" dirty="0" smtClean="0"/>
              <a:t>(</a:t>
            </a:r>
            <a:r>
              <a:rPr lang="uk-UA" dirty="0" smtClean="0"/>
              <a:t>    </a:t>
            </a:r>
            <a:r>
              <a:rPr lang="en-US" dirty="0" smtClean="0"/>
              <a:t>)</a:t>
            </a:r>
            <a:r>
              <a:rPr lang="en-US" baseline="30000" dirty="0" smtClean="0"/>
              <a:t>m</a:t>
            </a:r>
            <a:r>
              <a:rPr lang="en-US" dirty="0" smtClean="0"/>
              <a:t> &gt; </a:t>
            </a:r>
            <a:r>
              <a:rPr lang="en-US" dirty="0" smtClean="0"/>
              <a:t>(</a:t>
            </a:r>
            <a:r>
              <a:rPr lang="uk-UA" dirty="0" smtClean="0"/>
              <a:t>    </a:t>
            </a:r>
            <a:r>
              <a:rPr lang="en-US" dirty="0" smtClean="0"/>
              <a:t>)</a:t>
            </a:r>
            <a:r>
              <a:rPr lang="en-US" baseline="30000" dirty="0" smtClean="0"/>
              <a:t>n</a:t>
            </a:r>
            <a:r>
              <a:rPr lang="en-US" dirty="0" smtClean="0"/>
              <a:t>  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 </a:t>
            </a:r>
            <a:endParaRPr lang="ru-RU" dirty="0" smtClean="0"/>
          </a:p>
          <a:p>
            <a:pPr lvl="0">
              <a:buNone/>
            </a:pPr>
            <a:r>
              <a:rPr lang="ru-RU" b="1" dirty="0" err="1" smtClean="0">
                <a:solidFill>
                  <a:srgbClr val="002060"/>
                </a:solidFill>
              </a:rPr>
              <a:t>Порівняйте</a:t>
            </a:r>
            <a:r>
              <a:rPr lang="ru-RU" b="1" dirty="0" smtClean="0">
                <a:solidFill>
                  <a:srgbClr val="002060"/>
                </a:solidFill>
              </a:rPr>
              <a:t>  </a:t>
            </a:r>
            <a:r>
              <a:rPr lang="uk-UA" b="1" dirty="0" smtClean="0">
                <a:solidFill>
                  <a:srgbClr val="002060"/>
                </a:solidFill>
              </a:rPr>
              <a:t>число </a:t>
            </a:r>
            <a:r>
              <a:rPr lang="uk-UA" b="1" i="1" dirty="0" smtClean="0">
                <a:solidFill>
                  <a:srgbClr val="002060"/>
                </a:solidFill>
              </a:rPr>
              <a:t>а</a:t>
            </a:r>
            <a:r>
              <a:rPr lang="uk-UA" b="1" dirty="0" smtClean="0">
                <a:solidFill>
                  <a:srgbClr val="002060"/>
                </a:solidFill>
              </a:rPr>
              <a:t> з одиницею, якщо:</a:t>
            </a:r>
            <a:endParaRPr lang="ru-RU" b="1" dirty="0" smtClean="0">
              <a:solidFill>
                <a:srgbClr val="002060"/>
              </a:solidFill>
            </a:endParaRPr>
          </a:p>
          <a:p>
            <a:pPr marL="596646" lvl="0" indent="-514350">
              <a:buFont typeface="+mj-lt"/>
              <a:buAutoNum type="arabicPeriod"/>
            </a:pPr>
            <a:r>
              <a:rPr lang="ru-RU" i="1" dirty="0" smtClean="0"/>
              <a:t>а</a:t>
            </a:r>
            <a:r>
              <a:rPr lang="ru-RU" baseline="30000" dirty="0" smtClean="0"/>
              <a:t>0,6</a:t>
            </a:r>
            <a:r>
              <a:rPr lang="ru-RU" dirty="0" smtClean="0"/>
              <a:t>  </a:t>
            </a:r>
            <a:r>
              <a:rPr lang="en-US" dirty="0" smtClean="0"/>
              <a:t>&gt;</a:t>
            </a:r>
            <a:r>
              <a:rPr lang="ru-RU" dirty="0" smtClean="0"/>
              <a:t>  </a:t>
            </a:r>
            <a:r>
              <a:rPr lang="ru-RU" i="1" dirty="0" smtClean="0"/>
              <a:t>а</a:t>
            </a:r>
            <a:r>
              <a:rPr lang="ru-RU" i="1" baseline="30000" dirty="0" smtClean="0"/>
              <a:t>0,8</a:t>
            </a:r>
            <a:endParaRPr lang="ru-RU" dirty="0" smtClean="0"/>
          </a:p>
          <a:p>
            <a:pPr marL="596646" lvl="0" indent="-514350">
              <a:buFont typeface="+mj-lt"/>
              <a:buAutoNum type="arabicPeriod"/>
            </a:pPr>
            <a:r>
              <a:rPr lang="ru-RU" i="1" dirty="0" smtClean="0"/>
              <a:t>а</a:t>
            </a:r>
            <a:r>
              <a:rPr lang="ru-RU" baseline="30000" dirty="0" smtClean="0"/>
              <a:t>-0,6</a:t>
            </a:r>
            <a:r>
              <a:rPr lang="ru-RU" i="1" dirty="0" smtClean="0"/>
              <a:t> </a:t>
            </a:r>
            <a:r>
              <a:rPr lang="en-US" dirty="0" smtClean="0"/>
              <a:t>&lt;</a:t>
            </a:r>
            <a:r>
              <a:rPr lang="ru-RU" i="1" dirty="0" smtClean="0"/>
              <a:t>   а</a:t>
            </a:r>
            <a:r>
              <a:rPr lang="ru-RU" baseline="30000" dirty="0" smtClean="0"/>
              <a:t>0,1</a:t>
            </a:r>
            <a:endParaRPr lang="ru-RU" dirty="0" smtClean="0"/>
          </a:p>
          <a:p>
            <a:pPr marL="596646" lvl="0" indent="-514350">
              <a:buFont typeface="+mj-lt"/>
              <a:buAutoNum type="arabicPeriod"/>
            </a:pPr>
            <a:r>
              <a:rPr lang="ru-RU" i="1" dirty="0" smtClean="0"/>
              <a:t>а</a:t>
            </a:r>
            <a:r>
              <a:rPr lang="ru-RU" baseline="30000" dirty="0" smtClean="0"/>
              <a:t>0,2</a:t>
            </a:r>
            <a:r>
              <a:rPr lang="en-US" dirty="0" smtClean="0"/>
              <a:t>  &gt; 1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70" y="2857496"/>
            <a:ext cx="142876" cy="642942"/>
          </a:xfrm>
          <a:prstGeom prst="rect">
            <a:avLst/>
          </a:prstGeom>
          <a:noFill/>
        </p:spPr>
      </p:pic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4143380"/>
            <a:ext cx="300532" cy="378932"/>
          </a:xfrm>
          <a:prstGeom prst="rect">
            <a:avLst/>
          </a:prstGeom>
          <a:noFill/>
        </p:spPr>
      </p:pic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71736" y="4214818"/>
            <a:ext cx="285752" cy="360296"/>
          </a:xfrm>
          <a:prstGeom prst="rect">
            <a:avLst/>
          </a:prstGeom>
          <a:noFill/>
        </p:spPr>
      </p:pic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15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0364" y="4714884"/>
            <a:ext cx="664200" cy="338138"/>
          </a:xfrm>
          <a:prstGeom prst="rect">
            <a:avLst/>
          </a:prstGeom>
          <a:noFill/>
        </p:spPr>
      </p:pic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17" name="Picture 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4714884"/>
            <a:ext cx="642942" cy="327316"/>
          </a:xfrm>
          <a:prstGeom prst="rect">
            <a:avLst/>
          </a:prstGeom>
          <a:noFill/>
        </p:spPr>
      </p:pic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19" name="Picture 1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768" y="2500306"/>
            <a:ext cx="285752" cy="621200"/>
          </a:xfrm>
          <a:prstGeom prst="rect">
            <a:avLst/>
          </a:prstGeom>
          <a:noFill/>
        </p:spPr>
      </p:pic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21" name="Picture 1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00761" y="2569668"/>
            <a:ext cx="285752" cy="621201"/>
          </a:xfrm>
          <a:prstGeom prst="rect">
            <a:avLst/>
          </a:prstGeom>
          <a:noFill/>
        </p:spPr>
      </p:pic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0" y="0"/>
            <a:ext cx="218681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1" i="1" u="sng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Завдання 1</a:t>
            </a:r>
            <a:endParaRPr kumimoji="0" lang="uk-UA" sz="3200" b="1" i="1" u="sng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647968" cy="1417638"/>
          </a:xfrm>
        </p:spPr>
        <p:txBody>
          <a:bodyPr>
            <a:normAutofit/>
          </a:bodyPr>
          <a:lstStyle/>
          <a:p>
            <a:pPr algn="ctr"/>
            <a:r>
              <a:rPr lang="uk-UA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Логарифмічна функція </a:t>
            </a:r>
            <a:r>
              <a:rPr lang="uk-UA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uk-UA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uk-UA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y=</a:t>
            </a:r>
            <a:r>
              <a:rPr lang="en-US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log</a:t>
            </a:r>
            <a:r>
              <a:rPr lang="en-US" b="1" i="1" baseline="-2500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</a:t>
            </a:r>
            <a:r>
              <a:rPr lang="en-US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</a:t>
            </a:r>
            <a:r>
              <a:rPr lang="en-US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x&gt;0, a&gt;0, a≠</a:t>
            </a:r>
            <a:r>
              <a:rPr lang="en-US" i="1" dirty="0" smtClean="0">
                <a:solidFill>
                  <a:srgbClr val="002060"/>
                </a:solidFill>
              </a:rPr>
              <a:t>1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4" name="Содержимое 3" descr="C:\Users\Рита\Desktop\скан\2012-09-06 2\2013-01-15 отк\отк 003.jpg"/>
          <p:cNvPicPr>
            <a:picLocks noGrp="1"/>
          </p:cNvPicPr>
          <p:nvPr>
            <p:ph idx="1"/>
          </p:nvPr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>
            <a:off x="1071538" y="1857364"/>
            <a:ext cx="7715304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928662" y="3000372"/>
            <a:ext cx="6572264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1" i="1" u="sng" strike="noStrike" normalizeH="0" baseline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Завдання 3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44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Знайти область визначення функції:</a:t>
            </a:r>
            <a:endParaRPr kumimoji="0" lang="ru-RU" sz="1600" b="1" i="0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uk-UA" sz="44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y=log</a:t>
            </a:r>
            <a:r>
              <a:rPr kumimoji="0" lang="uk-UA" sz="4400" b="1" i="0" u="none" strike="noStrike" normalizeH="0" baseline="-30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0,2</a:t>
            </a:r>
            <a:r>
              <a:rPr kumimoji="0" lang="uk-UA" sz="44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 (2x-7)</a:t>
            </a:r>
            <a:endParaRPr kumimoji="0" lang="ru-RU" sz="1600" b="1" i="0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uk-UA" sz="44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y=log</a:t>
            </a:r>
            <a:r>
              <a:rPr kumimoji="0" lang="uk-UA" sz="4400" b="1" i="0" u="none" strike="noStrike" normalizeH="0" baseline="-30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х-1</a:t>
            </a:r>
            <a:r>
              <a:rPr kumimoji="0" lang="uk-UA" sz="44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 (5-x)</a:t>
            </a:r>
            <a:endParaRPr kumimoji="0" lang="uk-UA" sz="4000" b="1" i="0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85720" y="1142984"/>
          <a:ext cx="8715408" cy="141033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71541"/>
                <a:gridCol w="871541"/>
                <a:gridCol w="871541"/>
                <a:gridCol w="871541"/>
                <a:gridCol w="871541"/>
                <a:gridCol w="871541"/>
                <a:gridCol w="871541"/>
                <a:gridCol w="871541"/>
                <a:gridCol w="1065892"/>
                <a:gridCol w="677188"/>
              </a:tblGrid>
              <a:tr h="587372"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А</a:t>
                      </a:r>
                      <a:endParaRPr lang="ru-RU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Б</a:t>
                      </a:r>
                      <a:endParaRPr lang="ru-RU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В</a:t>
                      </a:r>
                      <a:endParaRPr lang="ru-RU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Г</a:t>
                      </a:r>
                      <a:endParaRPr lang="ru-RU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Д</a:t>
                      </a:r>
                      <a:endParaRPr lang="ru-RU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Е</a:t>
                      </a:r>
                      <a:endParaRPr lang="ru-RU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Є</a:t>
                      </a:r>
                      <a:endParaRPr lang="ru-RU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400" dirty="0" smtClean="0"/>
                        <a:t>Ж</a:t>
                      </a:r>
                      <a:endParaRPr lang="ru-RU" sz="2400" dirty="0" smtClean="0"/>
                    </a:p>
                    <a:p>
                      <a:pPr algn="ctr"/>
                      <a:endParaRPr lang="ru-RU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400" dirty="0" smtClean="0"/>
                        <a:t>З</a:t>
                      </a:r>
                      <a:endParaRPr lang="ru-RU" sz="2400" dirty="0" smtClean="0"/>
                    </a:p>
                    <a:p>
                      <a:pPr algn="ctr"/>
                      <a:r>
                        <a:rPr lang="uk-UA" sz="2400" dirty="0" smtClean="0"/>
                        <a:t> </a:t>
                      </a:r>
                      <a:endParaRPr lang="ru-RU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І</a:t>
                      </a:r>
                      <a:endParaRPr lang="ru-RU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587372"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kern="1200" dirty="0" smtClean="0"/>
                        <a:t>a&lt;b</a:t>
                      </a:r>
                      <a:endParaRPr lang="ru-RU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kern="1200" dirty="0" err="1" smtClean="0"/>
                        <a:t>a≤b</a:t>
                      </a:r>
                      <a:endParaRPr lang="ru-RU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kern="1200" dirty="0" smtClean="0"/>
                        <a:t>a&gt;b</a:t>
                      </a:r>
                      <a:endParaRPr lang="ru-RU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kern="1200" dirty="0" smtClean="0"/>
                        <a:t>a</a:t>
                      </a:r>
                      <a:r>
                        <a:rPr kumimoji="0" lang="uk-UA" sz="2400" kern="1200" dirty="0" smtClean="0"/>
                        <a:t>≥</a:t>
                      </a:r>
                      <a:r>
                        <a:rPr kumimoji="0" lang="en-US" sz="2400" kern="1200" dirty="0" smtClean="0"/>
                        <a:t>b</a:t>
                      </a:r>
                      <a:endParaRPr lang="ru-RU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kern="1200" dirty="0" smtClean="0"/>
                        <a:t>&gt;</a:t>
                      </a:r>
                      <a:endParaRPr lang="ru-RU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uk-UA" sz="2400" kern="1200" dirty="0" smtClean="0"/>
                        <a:t>≤</a:t>
                      </a:r>
                      <a:endParaRPr lang="ru-RU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uk-UA" sz="2400" kern="1200" dirty="0" smtClean="0"/>
                        <a:t>≥</a:t>
                      </a:r>
                      <a:endParaRPr lang="ru-RU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kern="1200" dirty="0" smtClean="0"/>
                        <a:t>&lt;</a:t>
                      </a:r>
                      <a:endParaRPr lang="ru-RU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kern="1200" dirty="0" smtClean="0"/>
                        <a:t>0&lt;a&lt;1</a:t>
                      </a:r>
                      <a:endParaRPr lang="ru-RU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kern="1200" dirty="0" smtClean="0"/>
                        <a:t>a&gt;1</a:t>
                      </a:r>
                      <a:endParaRPr lang="ru-RU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1000100" y="214290"/>
            <a:ext cx="218681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Завдання 2</a:t>
            </a:r>
            <a:endParaRPr kumimoji="0" lang="uk-UA" sz="3200" b="1" i="1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142852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Дослідити алгоритм </a:t>
            </a:r>
            <a:r>
              <a:rPr lang="uk-UA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розв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’</a:t>
            </a:r>
            <a:r>
              <a:rPr lang="uk-UA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язання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285860"/>
            <a:ext cx="7862150" cy="496254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uk-UA" sz="3600" b="1" i="1" dirty="0" smtClean="0">
                <a:solidFill>
                  <a:srgbClr val="002060"/>
                </a:solidFill>
              </a:rPr>
              <a:t>А</a:t>
            </a:r>
            <a:r>
              <a:rPr lang="uk-UA" sz="3600" dirty="0" smtClean="0"/>
              <a:t>  Звести до спільної основи</a:t>
            </a:r>
            <a:endParaRPr lang="ru-RU" sz="3600" dirty="0" smtClean="0"/>
          </a:p>
          <a:p>
            <a:pPr>
              <a:buNone/>
            </a:pPr>
            <a:r>
              <a:rPr lang="uk-UA" sz="3600" b="1" i="1" dirty="0" smtClean="0">
                <a:solidFill>
                  <a:srgbClr val="002060"/>
                </a:solidFill>
              </a:rPr>
              <a:t>Б</a:t>
            </a:r>
            <a:r>
              <a:rPr lang="uk-UA" sz="3600" dirty="0" smtClean="0"/>
              <a:t>  Виконати заміну змінної</a:t>
            </a:r>
            <a:endParaRPr lang="ru-RU" sz="3600" dirty="0" smtClean="0"/>
          </a:p>
          <a:p>
            <a:pPr>
              <a:buNone/>
            </a:pPr>
            <a:r>
              <a:rPr lang="uk-UA" sz="3600" b="1" i="1" dirty="0" smtClean="0">
                <a:solidFill>
                  <a:srgbClr val="002060"/>
                </a:solidFill>
              </a:rPr>
              <a:t>В </a:t>
            </a:r>
            <a:r>
              <a:rPr lang="uk-UA" sz="3600" dirty="0" smtClean="0"/>
              <a:t> </a:t>
            </a:r>
            <a:r>
              <a:rPr lang="uk-UA" sz="3600" dirty="0" err="1" smtClean="0"/>
              <a:t>Розв</a:t>
            </a:r>
            <a:r>
              <a:rPr lang="ru-RU" sz="3600" dirty="0" smtClean="0"/>
              <a:t>’</a:t>
            </a:r>
            <a:r>
              <a:rPr lang="uk-UA" sz="3600" dirty="0" err="1" smtClean="0"/>
              <a:t>язати</a:t>
            </a:r>
            <a:r>
              <a:rPr lang="uk-UA" sz="3600" dirty="0" smtClean="0"/>
              <a:t>  за допомогою означення логарифма</a:t>
            </a:r>
            <a:endParaRPr lang="ru-RU" sz="3600" dirty="0" smtClean="0"/>
          </a:p>
          <a:p>
            <a:pPr>
              <a:buNone/>
            </a:pPr>
            <a:r>
              <a:rPr lang="uk-UA" sz="3600" b="1" i="1" dirty="0" smtClean="0">
                <a:solidFill>
                  <a:srgbClr val="002060"/>
                </a:solidFill>
              </a:rPr>
              <a:t>Г </a:t>
            </a:r>
            <a:r>
              <a:rPr lang="uk-UA" sz="3600" dirty="0" smtClean="0"/>
              <a:t> Порівняти </a:t>
            </a:r>
            <a:r>
              <a:rPr lang="uk-UA" sz="3600" dirty="0" err="1" smtClean="0"/>
              <a:t>підлогарифмічні</a:t>
            </a:r>
            <a:r>
              <a:rPr lang="uk-UA" sz="3600" dirty="0" smtClean="0"/>
              <a:t>  вирази</a:t>
            </a:r>
            <a:endParaRPr lang="ru-RU" sz="3600" dirty="0" smtClean="0"/>
          </a:p>
          <a:p>
            <a:pPr>
              <a:buNone/>
            </a:pPr>
            <a:r>
              <a:rPr lang="uk-UA" sz="3600" b="1" i="1" dirty="0" smtClean="0">
                <a:solidFill>
                  <a:srgbClr val="002060"/>
                </a:solidFill>
              </a:rPr>
              <a:t>Д</a:t>
            </a:r>
            <a:r>
              <a:rPr lang="uk-UA" sz="3600" dirty="0" smtClean="0"/>
              <a:t>  Знайти область допустимих значень змінної</a:t>
            </a:r>
            <a:endParaRPr lang="ru-RU" sz="3600" dirty="0" smtClean="0"/>
          </a:p>
          <a:p>
            <a:pPr>
              <a:buNone/>
            </a:pPr>
            <a:r>
              <a:rPr lang="uk-UA" sz="3600" b="1" i="1" dirty="0" smtClean="0">
                <a:solidFill>
                  <a:srgbClr val="002060"/>
                </a:solidFill>
              </a:rPr>
              <a:t>Е</a:t>
            </a:r>
            <a:r>
              <a:rPr lang="uk-UA" sz="3600" dirty="0" smtClean="0"/>
              <a:t>  Виконати обернену заміну</a:t>
            </a:r>
            <a:endParaRPr lang="ru-RU" sz="3600" dirty="0" smtClean="0"/>
          </a:p>
          <a:p>
            <a:pPr>
              <a:buNone/>
            </a:pPr>
            <a:r>
              <a:rPr lang="uk-UA" sz="3600" b="1" i="1" dirty="0" smtClean="0">
                <a:solidFill>
                  <a:srgbClr val="002060"/>
                </a:solidFill>
              </a:rPr>
              <a:t>Є</a:t>
            </a:r>
            <a:r>
              <a:rPr lang="uk-UA" sz="3600" dirty="0" smtClean="0"/>
              <a:t>  Винести спільний множник за дужки</a:t>
            </a:r>
            <a:endParaRPr lang="ru-RU" sz="3600" dirty="0" smtClean="0"/>
          </a:p>
          <a:p>
            <a:pPr>
              <a:buNone/>
            </a:pPr>
            <a:r>
              <a:rPr lang="uk-UA" sz="3600" b="1" i="1" dirty="0" smtClean="0">
                <a:solidFill>
                  <a:srgbClr val="002060"/>
                </a:solidFill>
              </a:rPr>
              <a:t>Ж</a:t>
            </a:r>
            <a:r>
              <a:rPr lang="uk-UA" sz="3600" dirty="0" smtClean="0"/>
              <a:t>  Виконати перетворення, звести до рівняння </a:t>
            </a:r>
            <a:r>
              <a:rPr lang="uk-UA" sz="3600" dirty="0" smtClean="0"/>
              <a:t>       (</a:t>
            </a:r>
            <a:r>
              <a:rPr lang="uk-UA" sz="3600" dirty="0" smtClean="0"/>
              <a:t>нерівності)  І або ІІ типів</a:t>
            </a:r>
            <a:endParaRPr lang="ru-RU" sz="3600" dirty="0" smtClean="0"/>
          </a:p>
          <a:p>
            <a:pPr>
              <a:buNone/>
            </a:pPr>
            <a:r>
              <a:rPr lang="uk-UA" sz="3600" b="1" i="1" dirty="0" smtClean="0">
                <a:solidFill>
                  <a:srgbClr val="002060"/>
                </a:solidFill>
              </a:rPr>
              <a:t>З</a:t>
            </a:r>
            <a:r>
              <a:rPr lang="uk-UA" sz="3600" dirty="0" smtClean="0"/>
              <a:t>  </a:t>
            </a:r>
            <a:r>
              <a:rPr lang="uk-UA" sz="3600" dirty="0" err="1" smtClean="0"/>
              <a:t>Прологарифмувати</a:t>
            </a:r>
            <a:r>
              <a:rPr lang="uk-UA" sz="3600" dirty="0" smtClean="0"/>
              <a:t> праву і ліву частини</a:t>
            </a:r>
            <a:endParaRPr lang="ru-RU" sz="3600" dirty="0" smtClean="0"/>
          </a:p>
          <a:p>
            <a:pPr>
              <a:buNone/>
            </a:pPr>
            <a:r>
              <a:rPr lang="uk-UA" sz="3600" b="1" i="1" dirty="0" smtClean="0">
                <a:solidFill>
                  <a:srgbClr val="002060"/>
                </a:solidFill>
              </a:rPr>
              <a:t>І</a:t>
            </a:r>
            <a:r>
              <a:rPr lang="uk-UA" sz="3600" dirty="0" smtClean="0"/>
              <a:t>  </a:t>
            </a:r>
            <a:r>
              <a:rPr lang="uk-UA" sz="3600" dirty="0" err="1" smtClean="0"/>
              <a:t>Почленно</a:t>
            </a:r>
            <a:r>
              <a:rPr lang="uk-UA" sz="3600" dirty="0" smtClean="0"/>
              <a:t>  поділити праву і ліву частини на однаковий вираз </a:t>
            </a:r>
            <a:endParaRPr lang="ru-RU" sz="36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25</TotalTime>
  <Words>176</Words>
  <Application>Microsoft Office PowerPoint</Application>
  <PresentationFormat>Экран (4:3)</PresentationFormat>
  <Paragraphs>57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Солнцестояние</vt:lpstr>
      <vt:lpstr>Тема уроку:  Узагальнення  та систематизація знань і вмінь учнів.  Розв’язувaння показникових і логарифмічних рівнянь і нерівностей. </vt:lpstr>
      <vt:lpstr>Показникова функція   y=ax, a&gt;0, a≠1 </vt:lpstr>
      <vt:lpstr>Слайд 3</vt:lpstr>
      <vt:lpstr>Логарифмічна функція   y=logax, x&gt;0, a&gt;0, a≠1</vt:lpstr>
      <vt:lpstr>Слайд 5</vt:lpstr>
      <vt:lpstr>Дослідити алгоритм розв’язання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уроку:  Узагальнення  та систематизація знань і вмінь учнів.  Розв’язувaння показникових і логарифмічних рівнянь і нерівностей.</dc:title>
  <dc:creator>user</dc:creator>
  <cp:lastModifiedBy>user</cp:lastModifiedBy>
  <cp:revision>3</cp:revision>
  <dcterms:created xsi:type="dcterms:W3CDTF">2013-01-15T06:49:46Z</dcterms:created>
  <dcterms:modified xsi:type="dcterms:W3CDTF">2013-01-15T07:15:23Z</dcterms:modified>
</cp:coreProperties>
</file>